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91" r:id="rId3"/>
    <p:sldId id="262" r:id="rId4"/>
    <p:sldId id="292" r:id="rId5"/>
    <p:sldId id="263" r:id="rId6"/>
    <p:sldId id="264" r:id="rId7"/>
    <p:sldId id="307" r:id="rId8"/>
    <p:sldId id="293" r:id="rId9"/>
    <p:sldId id="308" r:id="rId10"/>
    <p:sldId id="265" r:id="rId11"/>
    <p:sldId id="304" r:id="rId12"/>
    <p:sldId id="309" r:id="rId13"/>
    <p:sldId id="319" r:id="rId14"/>
    <p:sldId id="271" r:id="rId15"/>
    <p:sldId id="257" r:id="rId16"/>
    <p:sldId id="266" r:id="rId17"/>
    <p:sldId id="267" r:id="rId18"/>
    <p:sldId id="310" r:id="rId19"/>
    <p:sldId id="311" r:id="rId20"/>
    <p:sldId id="305" r:id="rId21"/>
    <p:sldId id="268" r:id="rId22"/>
    <p:sldId id="300" r:id="rId23"/>
    <p:sldId id="312" r:id="rId24"/>
    <p:sldId id="273" r:id="rId25"/>
    <p:sldId id="258" r:id="rId26"/>
    <p:sldId id="274" r:id="rId27"/>
    <p:sldId id="272" r:id="rId28"/>
    <p:sldId id="275" r:id="rId29"/>
    <p:sldId id="276" r:id="rId30"/>
    <p:sldId id="313" r:id="rId31"/>
    <p:sldId id="270" r:id="rId32"/>
    <p:sldId id="269" r:id="rId33"/>
    <p:sldId id="277" r:id="rId34"/>
    <p:sldId id="294" r:id="rId35"/>
    <p:sldId id="259" r:id="rId36"/>
    <p:sldId id="278" r:id="rId37"/>
    <p:sldId id="302" r:id="rId38"/>
    <p:sldId id="279" r:id="rId39"/>
    <p:sldId id="314" r:id="rId40"/>
    <p:sldId id="281" r:id="rId41"/>
    <p:sldId id="295" r:id="rId42"/>
    <p:sldId id="260" r:id="rId43"/>
    <p:sldId id="296" r:id="rId44"/>
    <p:sldId id="261" r:id="rId45"/>
    <p:sldId id="282" r:id="rId46"/>
    <p:sldId id="285" r:id="rId47"/>
    <p:sldId id="297" r:id="rId48"/>
    <p:sldId id="286" r:id="rId49"/>
    <p:sldId id="287" r:id="rId50"/>
    <p:sldId id="298" r:id="rId51"/>
    <p:sldId id="284" r:id="rId52"/>
    <p:sldId id="315" r:id="rId53"/>
    <p:sldId id="316" r:id="rId54"/>
    <p:sldId id="317" r:id="rId55"/>
    <p:sldId id="318" r:id="rId56"/>
    <p:sldId id="28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2F20A5-B197-194A-9E5F-145D54430F08}">
          <p14:sldIdLst>
            <p14:sldId id="256"/>
            <p14:sldId id="291"/>
            <p14:sldId id="262"/>
            <p14:sldId id="292"/>
            <p14:sldId id="263"/>
            <p14:sldId id="264"/>
            <p14:sldId id="307"/>
            <p14:sldId id="293"/>
            <p14:sldId id="308"/>
            <p14:sldId id="265"/>
            <p14:sldId id="304"/>
            <p14:sldId id="309"/>
            <p14:sldId id="319"/>
            <p14:sldId id="271"/>
            <p14:sldId id="257"/>
            <p14:sldId id="266"/>
            <p14:sldId id="267"/>
            <p14:sldId id="310"/>
            <p14:sldId id="311"/>
            <p14:sldId id="305"/>
            <p14:sldId id="268"/>
            <p14:sldId id="300"/>
            <p14:sldId id="312"/>
            <p14:sldId id="273"/>
            <p14:sldId id="258"/>
            <p14:sldId id="274"/>
            <p14:sldId id="272"/>
            <p14:sldId id="275"/>
            <p14:sldId id="276"/>
            <p14:sldId id="313"/>
            <p14:sldId id="270"/>
            <p14:sldId id="269"/>
            <p14:sldId id="277"/>
            <p14:sldId id="294"/>
            <p14:sldId id="259"/>
            <p14:sldId id="278"/>
            <p14:sldId id="302"/>
            <p14:sldId id="279"/>
            <p14:sldId id="314"/>
            <p14:sldId id="281"/>
            <p14:sldId id="295"/>
            <p14:sldId id="260"/>
            <p14:sldId id="296"/>
            <p14:sldId id="261"/>
            <p14:sldId id="282"/>
            <p14:sldId id="285"/>
            <p14:sldId id="297"/>
            <p14:sldId id="286"/>
            <p14:sldId id="287"/>
            <p14:sldId id="298"/>
            <p14:sldId id="284"/>
            <p14:sldId id="315"/>
            <p14:sldId id="316"/>
            <p14:sldId id="317"/>
            <p14:sldId id="31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6"/>
    <p:restoredTop sz="87185"/>
  </p:normalViewPr>
  <p:slideViewPr>
    <p:cSldViewPr snapToGrid="0" snapToObjects="1">
      <p:cViewPr varScale="1">
        <p:scale>
          <a:sx n="108" d="100"/>
          <a:sy n="108" d="100"/>
        </p:scale>
        <p:origin x="208"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Babbin" userId="5682d098-9670-43cd-9bf1-ad7f5cc57f42" providerId="ADAL" clId="{A199C75B-2F1D-454B-9E7F-89C3902B6892}"/>
    <pc:docChg chg="custSel addSld delSld modSld sldOrd modSection">
      <pc:chgData name="Jake Babbin" userId="5682d098-9670-43cd-9bf1-ad7f5cc57f42" providerId="ADAL" clId="{A199C75B-2F1D-454B-9E7F-89C3902B6892}" dt="2018-06-08T21:43:28.171" v="305" actId="20577"/>
      <pc:docMkLst>
        <pc:docMk/>
      </pc:docMkLst>
      <pc:sldChg chg="modSp">
        <pc:chgData name="Jake Babbin" userId="5682d098-9670-43cd-9bf1-ad7f5cc57f42" providerId="ADAL" clId="{A199C75B-2F1D-454B-9E7F-89C3902B6892}" dt="2018-06-08T21:17:10.831" v="81" actId="20577"/>
        <pc:sldMkLst>
          <pc:docMk/>
          <pc:sldMk cId="195702718" sldId="256"/>
        </pc:sldMkLst>
        <pc:spChg chg="mod">
          <ac:chgData name="Jake Babbin" userId="5682d098-9670-43cd-9bf1-ad7f5cc57f42" providerId="ADAL" clId="{A199C75B-2F1D-454B-9E7F-89C3902B6892}" dt="2018-06-08T21:16:46.423" v="6" actId="20577"/>
          <ac:spMkLst>
            <pc:docMk/>
            <pc:sldMk cId="195702718" sldId="256"/>
            <ac:spMk id="2" creationId="{38EC11AF-76EB-FB48-A4FA-391261275E99}"/>
          </ac:spMkLst>
        </pc:spChg>
        <pc:spChg chg="mod">
          <ac:chgData name="Jake Babbin" userId="5682d098-9670-43cd-9bf1-ad7f5cc57f42" providerId="ADAL" clId="{A199C75B-2F1D-454B-9E7F-89C3902B6892}" dt="2018-06-08T21:17:10.831" v="81" actId="20577"/>
          <ac:spMkLst>
            <pc:docMk/>
            <pc:sldMk cId="195702718" sldId="256"/>
            <ac:spMk id="3" creationId="{7B44A607-D188-D14A-A3E0-1D6B4EA7FF11}"/>
          </ac:spMkLst>
        </pc:spChg>
      </pc:sldChg>
      <pc:sldChg chg="modSp">
        <pc:chgData name="Jake Babbin" userId="5682d098-9670-43cd-9bf1-ad7f5cc57f42" providerId="ADAL" clId="{A199C75B-2F1D-454B-9E7F-89C3902B6892}" dt="2018-06-08T21:24:46.307" v="170"/>
        <pc:sldMkLst>
          <pc:docMk/>
          <pc:sldMk cId="2366163163" sldId="268"/>
        </pc:sldMkLst>
        <pc:spChg chg="mod">
          <ac:chgData name="Jake Babbin" userId="5682d098-9670-43cd-9bf1-ad7f5cc57f42" providerId="ADAL" clId="{A199C75B-2F1D-454B-9E7F-89C3902B6892}" dt="2018-06-08T21:24:46.307" v="170"/>
          <ac:spMkLst>
            <pc:docMk/>
            <pc:sldMk cId="2366163163" sldId="268"/>
            <ac:spMk id="17" creationId="{00000000-0000-0000-0000-000000000000}"/>
          </ac:spMkLst>
        </pc:spChg>
      </pc:sldChg>
      <pc:sldChg chg="modSp">
        <pc:chgData name="Jake Babbin" userId="5682d098-9670-43cd-9bf1-ad7f5cc57f42" providerId="ADAL" clId="{A199C75B-2F1D-454B-9E7F-89C3902B6892}" dt="2018-06-08T21:41:31.332" v="271" actId="113"/>
        <pc:sldMkLst>
          <pc:docMk/>
          <pc:sldMk cId="1662080218" sldId="285"/>
        </pc:sldMkLst>
        <pc:spChg chg="mod">
          <ac:chgData name="Jake Babbin" userId="5682d098-9670-43cd-9bf1-ad7f5cc57f42" providerId="ADAL" clId="{A199C75B-2F1D-454B-9E7F-89C3902B6892}" dt="2018-06-08T21:41:31.332" v="271" actId="113"/>
          <ac:spMkLst>
            <pc:docMk/>
            <pc:sldMk cId="1662080218" sldId="285"/>
            <ac:spMk id="3" creationId="{7E02F730-CD10-C34B-9944-7C8813278CFC}"/>
          </ac:spMkLst>
        </pc:spChg>
      </pc:sldChg>
      <pc:sldChg chg="modSp">
        <pc:chgData name="Jake Babbin" userId="5682d098-9670-43cd-9bf1-ad7f5cc57f42" providerId="ADAL" clId="{A199C75B-2F1D-454B-9E7F-89C3902B6892}" dt="2018-06-08T21:42:02.494" v="272" actId="5793"/>
        <pc:sldMkLst>
          <pc:docMk/>
          <pc:sldMk cId="2157458181" sldId="287"/>
        </pc:sldMkLst>
        <pc:spChg chg="mod">
          <ac:chgData name="Jake Babbin" userId="5682d098-9670-43cd-9bf1-ad7f5cc57f42" providerId="ADAL" clId="{A199C75B-2F1D-454B-9E7F-89C3902B6892}" dt="2018-06-08T21:42:02.494" v="272" actId="5793"/>
          <ac:spMkLst>
            <pc:docMk/>
            <pc:sldMk cId="2157458181" sldId="287"/>
            <ac:spMk id="6" creationId="{229A4AB1-E0B0-0B4E-9D02-86AAF329A620}"/>
          </ac:spMkLst>
        </pc:spChg>
      </pc:sldChg>
      <pc:sldChg chg="del">
        <pc:chgData name="Jake Babbin" userId="5682d098-9670-43cd-9bf1-ad7f5cc57f42" providerId="ADAL" clId="{A199C75B-2F1D-454B-9E7F-89C3902B6892}" dt="2018-06-08T21:42:44.702" v="275" actId="2696"/>
        <pc:sldMkLst>
          <pc:docMk/>
          <pc:sldMk cId="3248962417" sldId="288"/>
        </pc:sldMkLst>
      </pc:sldChg>
      <pc:sldChg chg="modSp">
        <pc:chgData name="Jake Babbin" userId="5682d098-9670-43cd-9bf1-ad7f5cc57f42" providerId="ADAL" clId="{A199C75B-2F1D-454B-9E7F-89C3902B6892}" dt="2018-06-08T21:43:28.171" v="305" actId="20577"/>
        <pc:sldMkLst>
          <pc:docMk/>
          <pc:sldMk cId="4039826232" sldId="289"/>
        </pc:sldMkLst>
        <pc:spChg chg="mod">
          <ac:chgData name="Jake Babbin" userId="5682d098-9670-43cd-9bf1-ad7f5cc57f42" providerId="ADAL" clId="{A199C75B-2F1D-454B-9E7F-89C3902B6892}" dt="2018-06-08T21:43:28.171" v="305" actId="20577"/>
          <ac:spMkLst>
            <pc:docMk/>
            <pc:sldMk cId="4039826232" sldId="289"/>
            <ac:spMk id="3" creationId="{DACF6EFF-D296-784A-B5A5-2C9BC35567A5}"/>
          </ac:spMkLst>
        </pc:spChg>
      </pc:sldChg>
      <pc:sldChg chg="ord">
        <pc:chgData name="Jake Babbin" userId="5682d098-9670-43cd-9bf1-ad7f5cc57f42" providerId="ADAL" clId="{A199C75B-2F1D-454B-9E7F-89C3902B6892}" dt="2018-06-08T21:25:58.095" v="171"/>
        <pc:sldMkLst>
          <pc:docMk/>
          <pc:sldMk cId="4053203146" sldId="297"/>
        </pc:sldMkLst>
      </pc:sldChg>
      <pc:sldChg chg="del">
        <pc:chgData name="Jake Babbin" userId="5682d098-9670-43cd-9bf1-ad7f5cc57f42" providerId="ADAL" clId="{A199C75B-2F1D-454B-9E7F-89C3902B6892}" dt="2018-06-08T21:42:29.911" v="274" actId="2696"/>
        <pc:sldMkLst>
          <pc:docMk/>
          <pc:sldMk cId="804044560" sldId="299"/>
        </pc:sldMkLst>
      </pc:sldChg>
      <pc:sldChg chg="delSp modSp">
        <pc:chgData name="Jake Babbin" userId="5682d098-9670-43cd-9bf1-ad7f5cc57f42" providerId="ADAL" clId="{A199C75B-2F1D-454B-9E7F-89C3902B6892}" dt="2018-06-08T21:37:12.988" v="245" actId="478"/>
        <pc:sldMkLst>
          <pc:docMk/>
          <pc:sldMk cId="787474377" sldId="300"/>
        </pc:sldMkLst>
        <pc:spChg chg="mod">
          <ac:chgData name="Jake Babbin" userId="5682d098-9670-43cd-9bf1-ad7f5cc57f42" providerId="ADAL" clId="{A199C75B-2F1D-454B-9E7F-89C3902B6892}" dt="2018-06-08T21:37:07.835" v="244" actId="5793"/>
          <ac:spMkLst>
            <pc:docMk/>
            <pc:sldMk cId="787474377" sldId="300"/>
            <ac:spMk id="2" creationId="{E4873BCB-515B-644D-AB0B-2A273E7F9790}"/>
          </ac:spMkLst>
        </pc:spChg>
        <pc:spChg chg="del">
          <ac:chgData name="Jake Babbin" userId="5682d098-9670-43cd-9bf1-ad7f5cc57f42" providerId="ADAL" clId="{A199C75B-2F1D-454B-9E7F-89C3902B6892}" dt="2018-06-08T21:37:12.988" v="245" actId="478"/>
          <ac:spMkLst>
            <pc:docMk/>
            <pc:sldMk cId="787474377" sldId="300"/>
            <ac:spMk id="3" creationId="{23956288-5203-6245-8FBE-560200B1B811}"/>
          </ac:spMkLst>
        </pc:spChg>
      </pc:sldChg>
      <pc:sldChg chg="del">
        <pc:chgData name="Jake Babbin" userId="5682d098-9670-43cd-9bf1-ad7f5cc57f42" providerId="ADAL" clId="{A199C75B-2F1D-454B-9E7F-89C3902B6892}" dt="2018-06-08T21:38:29.630" v="246" actId="2696"/>
        <pc:sldMkLst>
          <pc:docMk/>
          <pc:sldMk cId="36170305" sldId="301"/>
        </pc:sldMkLst>
      </pc:sldChg>
      <pc:sldChg chg="del">
        <pc:chgData name="Jake Babbin" userId="5682d098-9670-43cd-9bf1-ad7f5cc57f42" providerId="ADAL" clId="{A199C75B-2F1D-454B-9E7F-89C3902B6892}" dt="2018-06-08T21:42:22.244" v="273" actId="2696"/>
        <pc:sldMkLst>
          <pc:docMk/>
          <pc:sldMk cId="1411607512" sldId="303"/>
        </pc:sldMkLst>
      </pc:sldChg>
      <pc:sldChg chg="delSp modSp">
        <pc:chgData name="Jake Babbin" userId="5682d098-9670-43cd-9bf1-ad7f5cc57f42" providerId="ADAL" clId="{A199C75B-2F1D-454B-9E7F-89C3902B6892}" dt="2018-06-08T21:35:51.679" v="192" actId="27636"/>
        <pc:sldMkLst>
          <pc:docMk/>
          <pc:sldMk cId="1375630125" sldId="309"/>
        </pc:sldMkLst>
        <pc:spChg chg="mod">
          <ac:chgData name="Jake Babbin" userId="5682d098-9670-43cd-9bf1-ad7f5cc57f42" providerId="ADAL" clId="{A199C75B-2F1D-454B-9E7F-89C3902B6892}" dt="2018-06-08T21:35:51.679" v="192" actId="27636"/>
          <ac:spMkLst>
            <pc:docMk/>
            <pc:sldMk cId="1375630125" sldId="309"/>
            <ac:spMk id="3" creationId="{7DCC415D-25B1-9749-A2DD-29BE49952B98}"/>
          </ac:spMkLst>
        </pc:spChg>
        <pc:spChg chg="del mod">
          <ac:chgData name="Jake Babbin" userId="5682d098-9670-43cd-9bf1-ad7f5cc57f42" providerId="ADAL" clId="{A199C75B-2F1D-454B-9E7F-89C3902B6892}" dt="2018-06-08T21:23:49.620" v="166"/>
          <ac:spMkLst>
            <pc:docMk/>
            <pc:sldMk cId="1375630125" sldId="309"/>
            <ac:spMk id="5" creationId="{44592044-2533-7440-B44F-D70C1044BAF4}"/>
          </ac:spMkLst>
        </pc:spChg>
      </pc:sldChg>
      <pc:sldChg chg="modSp">
        <pc:chgData name="Jake Babbin" userId="5682d098-9670-43cd-9bf1-ad7f5cc57f42" providerId="ADAL" clId="{A199C75B-2F1D-454B-9E7F-89C3902B6892}" dt="2018-06-08T21:42:56.101" v="276" actId="1076"/>
        <pc:sldMkLst>
          <pc:docMk/>
          <pc:sldMk cId="2089084671" sldId="315"/>
        </pc:sldMkLst>
        <pc:spChg chg="mod">
          <ac:chgData name="Jake Babbin" userId="5682d098-9670-43cd-9bf1-ad7f5cc57f42" providerId="ADAL" clId="{A199C75B-2F1D-454B-9E7F-89C3902B6892}" dt="2018-06-08T21:42:56.101" v="276" actId="1076"/>
          <ac:spMkLst>
            <pc:docMk/>
            <pc:sldMk cId="2089084671" sldId="315"/>
            <ac:spMk id="3" creationId="{81343ED1-7D6B-964E-968B-2FC7C1DF943D}"/>
          </ac:spMkLst>
        </pc:spChg>
      </pc:sldChg>
      <pc:sldChg chg="modNotesTx">
        <pc:chgData name="Jake Babbin" userId="5682d098-9670-43cd-9bf1-ad7f5cc57f42" providerId="ADAL" clId="{A199C75B-2F1D-454B-9E7F-89C3902B6892}" dt="2018-06-08T21:27:53.518" v="187" actId="20577"/>
        <pc:sldMkLst>
          <pc:docMk/>
          <pc:sldMk cId="451353053" sldId="317"/>
        </pc:sldMkLst>
      </pc:sldChg>
      <pc:sldChg chg="addSp delSp modSp add">
        <pc:chgData name="Jake Babbin" userId="5682d098-9670-43cd-9bf1-ad7f5cc57f42" providerId="ADAL" clId="{A199C75B-2F1D-454B-9E7F-89C3902B6892}" dt="2018-06-08T21:23:35.991" v="164" actId="27636"/>
        <pc:sldMkLst>
          <pc:docMk/>
          <pc:sldMk cId="3627625450" sldId="319"/>
        </pc:sldMkLst>
        <pc:spChg chg="del mod">
          <ac:chgData name="Jake Babbin" userId="5682d098-9670-43cd-9bf1-ad7f5cc57f42" providerId="ADAL" clId="{A199C75B-2F1D-454B-9E7F-89C3902B6892}" dt="2018-06-08T21:19:57.852" v="111" actId="478"/>
          <ac:spMkLst>
            <pc:docMk/>
            <pc:sldMk cId="3627625450" sldId="319"/>
            <ac:spMk id="2" creationId="{094E29CB-28BB-724D-9592-F866C22C07D3}"/>
          </ac:spMkLst>
        </pc:spChg>
        <pc:spChg chg="mod">
          <ac:chgData name="Jake Babbin" userId="5682d098-9670-43cd-9bf1-ad7f5cc57f42" providerId="ADAL" clId="{A199C75B-2F1D-454B-9E7F-89C3902B6892}" dt="2018-06-08T21:23:35.991" v="164" actId="27636"/>
          <ac:spMkLst>
            <pc:docMk/>
            <pc:sldMk cId="3627625450" sldId="319"/>
            <ac:spMk id="3" creationId="{72264434-2481-B44B-9D16-57A5F762A5D0}"/>
          </ac:spMkLst>
        </pc:spChg>
        <pc:spChg chg="add mod">
          <ac:chgData name="Jake Babbin" userId="5682d098-9670-43cd-9bf1-ad7f5cc57f42" providerId="ADAL" clId="{A199C75B-2F1D-454B-9E7F-89C3902B6892}" dt="2018-06-08T21:19:48.186" v="109" actId="20577"/>
          <ac:spMkLst>
            <pc:docMk/>
            <pc:sldMk cId="3627625450" sldId="319"/>
            <ac:spMk id="4" creationId="{606897E0-6F66-734B-98A7-A4E6B966DA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805DA-B771-C244-806F-059D51B2CE52}" type="datetimeFigureOut">
              <a:rPr lang="en-US" smtClean="0"/>
              <a:t>6/8/18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52D67-8B33-6642-A94B-0EE05DECFABC}" type="slidenum">
              <a:rPr lang="en-US" smtClean="0"/>
              <a:t>‹#›</a:t>
            </a:fld>
            <a:endParaRPr lang="en-US"/>
          </a:p>
        </p:txBody>
      </p:sp>
    </p:spTree>
    <p:extLst>
      <p:ext uri="{BB962C8B-B14F-4D97-AF65-F5344CB8AC3E}">
        <p14:creationId xmlns:p14="http://schemas.microsoft.com/office/powerpoint/2010/main" val="229488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2</a:t>
            </a:fld>
            <a:endParaRPr lang="en-US"/>
          </a:p>
        </p:txBody>
      </p:sp>
    </p:spTree>
    <p:extLst>
      <p:ext uri="{BB962C8B-B14F-4D97-AF65-F5344CB8AC3E}">
        <p14:creationId xmlns:p14="http://schemas.microsoft.com/office/powerpoint/2010/main" val="387537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Ja3 is MUCH better at client certificates but is a pretty badass tool</a:t>
            </a:r>
          </a:p>
          <a:p>
            <a:endParaRPr lang="en-US" dirty="0"/>
          </a:p>
          <a:p>
            <a:r>
              <a:rPr lang="en-US" dirty="0"/>
              <a:t>JA3 https://</a:t>
            </a:r>
            <a:r>
              <a:rPr lang="en-US" dirty="0" err="1"/>
              <a:t>engineering.salesforce.com</a:t>
            </a:r>
            <a:r>
              <a:rPr lang="en-US" dirty="0"/>
              <a:t>/open-sourcing-ja3-92c9e53c3c41</a:t>
            </a:r>
          </a:p>
          <a:p>
            <a:r>
              <a:rPr lang="en-US" dirty="0" err="1"/>
              <a:t>Github</a:t>
            </a:r>
            <a:r>
              <a:rPr lang="en-US" dirty="0"/>
              <a:t> https://</a:t>
            </a:r>
            <a:r>
              <a:rPr lang="en-US" dirty="0" err="1"/>
              <a:t>github.com</a:t>
            </a:r>
            <a:r>
              <a:rPr lang="en-US" dirty="0"/>
              <a:t>/salesforce/ja3/tree/master/bro </a:t>
            </a:r>
          </a:p>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54</a:t>
            </a:fld>
            <a:endParaRPr lang="en-US"/>
          </a:p>
        </p:txBody>
      </p:sp>
    </p:spTree>
    <p:extLst>
      <p:ext uri="{BB962C8B-B14F-4D97-AF65-F5344CB8AC3E}">
        <p14:creationId xmlns:p14="http://schemas.microsoft.com/office/powerpoint/2010/main" val="1870265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56</a:t>
            </a:fld>
            <a:endParaRPr lang="en-US"/>
          </a:p>
        </p:txBody>
      </p:sp>
    </p:spTree>
    <p:extLst>
      <p:ext uri="{BB962C8B-B14F-4D97-AF65-F5344CB8AC3E}">
        <p14:creationId xmlns:p14="http://schemas.microsoft.com/office/powerpoint/2010/main" val="244065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When it first gets pushed out, it won’t download anything. Just manually run the shell script once. All subsequent times will be automatic.</a:t>
            </a:r>
          </a:p>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11</a:t>
            </a:fld>
            <a:endParaRPr lang="en-US"/>
          </a:p>
        </p:txBody>
      </p:sp>
    </p:spTree>
    <p:extLst>
      <p:ext uri="{BB962C8B-B14F-4D97-AF65-F5344CB8AC3E}">
        <p14:creationId xmlns:p14="http://schemas.microsoft.com/office/powerpoint/2010/main" val="91671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IP’s</a:t>
            </a:r>
            <a:r>
              <a:rPr lang="en-US" baseline="0" dirty="0"/>
              <a:t> mapped here are from sample set from </a:t>
            </a:r>
            <a:r>
              <a:rPr lang="en-US" baseline="0" dirty="0" err="1"/>
              <a:t>IOCbucket</a:t>
            </a:r>
            <a:r>
              <a:rPr lang="en-US" baseline="0" dirty="0"/>
              <a:t> ‘indicators of compromise’ to simply provide an example of mapping </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17</a:t>
            </a:fld>
            <a:endParaRPr lang="en-US"/>
          </a:p>
        </p:txBody>
      </p:sp>
    </p:spTree>
    <p:extLst>
      <p:ext uri="{BB962C8B-B14F-4D97-AF65-F5344CB8AC3E}">
        <p14:creationId xmlns:p14="http://schemas.microsoft.com/office/powerpoint/2010/main" val="194210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External Scripts as commands </a:t>
            </a:r>
            <a:br>
              <a:rPr lang="en-US" dirty="0"/>
            </a:br>
            <a:br>
              <a:rPr lang="en-US" dirty="0"/>
            </a:br>
            <a:r>
              <a:rPr lang="en-US" dirty="0"/>
              <a:t>Script – lives in $SPLUNK_HOME/</a:t>
            </a:r>
            <a:r>
              <a:rPr lang="en-US" dirty="0" err="1"/>
              <a:t>etc</a:t>
            </a:r>
            <a:r>
              <a:rPr lang="en-US" dirty="0"/>
              <a:t>/apps/&lt;APPNAME&gt;/bin   </a:t>
            </a:r>
            <a:br>
              <a:rPr lang="en-US" dirty="0"/>
            </a:br>
            <a:r>
              <a:rPr lang="en-US" dirty="0"/>
              <a:t>Simplicity just use ’search’ for the default Search and Reporting app </a:t>
            </a:r>
            <a:br>
              <a:rPr lang="en-US" dirty="0"/>
            </a:br>
            <a:br>
              <a:rPr lang="en-US" dirty="0"/>
            </a:br>
            <a:r>
              <a:rPr lang="en-US" dirty="0"/>
              <a:t>Edit ‘</a:t>
            </a:r>
            <a:r>
              <a:rPr lang="en-US" dirty="0" err="1"/>
              <a:t>commands.conf</a:t>
            </a:r>
            <a:r>
              <a:rPr lang="en-US" dirty="0"/>
              <a:t>’ </a:t>
            </a:r>
          </a:p>
          <a:p>
            <a:r>
              <a:rPr lang="en-US" dirty="0"/>
              <a:t>[</a:t>
            </a:r>
            <a:r>
              <a:rPr lang="en-US" dirty="0" err="1"/>
              <a:t>commandNameInSplunk</a:t>
            </a:r>
            <a:r>
              <a:rPr lang="en-US" dirty="0"/>
              <a:t>]</a:t>
            </a:r>
          </a:p>
          <a:p>
            <a:r>
              <a:rPr lang="en-US" dirty="0"/>
              <a:t>Filename = &lt;SCRIPT_NAME&gt; </a:t>
            </a:r>
            <a:br>
              <a:rPr lang="en-US" dirty="0"/>
            </a:br>
            <a:r>
              <a:rPr lang="en-US" dirty="0"/>
              <a:t>Type = &lt;LANGUAGE&gt; </a:t>
            </a:r>
            <a:br>
              <a:rPr lang="en-US" dirty="0"/>
            </a:br>
            <a:br>
              <a:rPr lang="en-US" dirty="0"/>
            </a:br>
            <a:endParaRPr lang="en-US" dirty="0"/>
          </a:p>
          <a:p>
            <a:r>
              <a:rPr lang="en-US" dirty="0"/>
              <a:t>Simple Python script example to use as reference </a:t>
            </a:r>
          </a:p>
          <a:p>
            <a:r>
              <a:rPr lang="en-US" dirty="0"/>
              <a:t>http://</a:t>
            </a:r>
            <a:r>
              <a:rPr lang="en-US" dirty="0" err="1"/>
              <a:t>www.georgestarcher.com</a:t>
            </a:r>
            <a:r>
              <a:rPr lang="en-US" dirty="0"/>
              <a:t>/</a:t>
            </a:r>
            <a:r>
              <a:rPr lang="en-US" dirty="0" err="1"/>
              <a:t>splunk</a:t>
            </a:r>
            <a:r>
              <a:rPr lang="en-US" dirty="0"/>
              <a:t>-a-</a:t>
            </a:r>
            <a:r>
              <a:rPr lang="en-US" dirty="0" err="1"/>
              <a:t>dns</a:t>
            </a:r>
            <a:r>
              <a:rPr lang="en-US" dirty="0"/>
              <a:t>-lookup-for-abuse-contacts/</a:t>
            </a:r>
          </a:p>
        </p:txBody>
      </p:sp>
      <p:sp>
        <p:nvSpPr>
          <p:cNvPr id="4" name="Slide Number Placeholder 3"/>
          <p:cNvSpPr>
            <a:spLocks noGrp="1"/>
          </p:cNvSpPr>
          <p:nvPr>
            <p:ph type="sldNum" sz="quarter" idx="10"/>
          </p:nvPr>
        </p:nvSpPr>
        <p:spPr/>
        <p:txBody>
          <a:bodyPr/>
          <a:lstStyle/>
          <a:p>
            <a:fld id="{42D52D67-8B33-6642-A94B-0EE05DECFABC}" type="slidenum">
              <a:rPr lang="en-US" smtClean="0"/>
              <a:t>21</a:t>
            </a:fld>
            <a:endParaRPr lang="en-US"/>
          </a:p>
        </p:txBody>
      </p:sp>
    </p:spTree>
    <p:extLst>
      <p:ext uri="{BB962C8B-B14F-4D97-AF65-F5344CB8AC3E}">
        <p14:creationId xmlns:p14="http://schemas.microsoft.com/office/powerpoint/2010/main" val="325838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23</a:t>
            </a:fld>
            <a:endParaRPr lang="en-US"/>
          </a:p>
        </p:txBody>
      </p:sp>
    </p:spTree>
    <p:extLst>
      <p:ext uri="{BB962C8B-B14F-4D97-AF65-F5344CB8AC3E}">
        <p14:creationId xmlns:p14="http://schemas.microsoft.com/office/powerpoint/2010/main" val="273319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Reading </a:t>
            </a:r>
          </a:p>
          <a:p>
            <a:endParaRPr lang="en-US" dirty="0"/>
          </a:p>
          <a:p>
            <a:r>
              <a:rPr lang="en-US" dirty="0"/>
              <a:t>https://</a:t>
            </a:r>
            <a:r>
              <a:rPr lang="en-US" dirty="0" err="1"/>
              <a:t>www.hackread.com</a:t>
            </a:r>
            <a:r>
              <a:rPr lang="en-US" dirty="0"/>
              <a:t>/</a:t>
            </a:r>
            <a:r>
              <a:rPr lang="en-US" dirty="0" err="1"/>
              <a:t>mirai</a:t>
            </a:r>
            <a:r>
              <a:rPr lang="en-US" dirty="0"/>
              <a:t>-botnet-linked-to-</a:t>
            </a:r>
            <a:r>
              <a:rPr lang="en-US" dirty="0" err="1"/>
              <a:t>dyn</a:t>
            </a:r>
            <a:r>
              <a:rPr lang="en-US" dirty="0"/>
              <a:t>-</a:t>
            </a:r>
            <a:r>
              <a:rPr lang="en-US" dirty="0" err="1"/>
              <a:t>dns</a:t>
            </a:r>
            <a:r>
              <a:rPr lang="en-US" dirty="0"/>
              <a:t>-</a:t>
            </a:r>
            <a:r>
              <a:rPr lang="en-US" dirty="0" err="1"/>
              <a:t>ddos</a:t>
            </a:r>
            <a:r>
              <a:rPr lang="en-US" dirty="0"/>
              <a:t>-attacks/  </a:t>
            </a:r>
            <a:br>
              <a:rPr lang="en-US" dirty="0"/>
            </a:br>
            <a:r>
              <a:rPr lang="en-US" dirty="0"/>
              <a:t>https://</a:t>
            </a:r>
            <a:r>
              <a:rPr lang="en-US" dirty="0" err="1"/>
              <a:t>www.forbes.com</a:t>
            </a:r>
            <a:r>
              <a:rPr lang="en-US" dirty="0"/>
              <a:t>/sites/</a:t>
            </a:r>
            <a:r>
              <a:rPr lang="en-US" dirty="0" err="1"/>
              <a:t>leemathews</a:t>
            </a:r>
            <a:r>
              <a:rPr lang="en-US" dirty="0"/>
              <a:t>/2016/11/29/worlds-biggest-mirai-botnet-is-being-rented-out-for-ddos-attacks/#3027488a58ad</a:t>
            </a:r>
          </a:p>
          <a:p>
            <a:endParaRPr lang="en-US" dirty="0"/>
          </a:p>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27</a:t>
            </a:fld>
            <a:endParaRPr lang="en-US"/>
          </a:p>
        </p:txBody>
      </p:sp>
    </p:spTree>
    <p:extLst>
      <p:ext uri="{BB962C8B-B14F-4D97-AF65-F5344CB8AC3E}">
        <p14:creationId xmlns:p14="http://schemas.microsoft.com/office/powerpoint/2010/main" val="168565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registering for a Shodan account for an API key too, may be easy to add verbally but will prevent confusion</a:t>
            </a:r>
          </a:p>
        </p:txBody>
      </p:sp>
      <p:sp>
        <p:nvSpPr>
          <p:cNvPr id="4" name="Slide Number Placeholder 3"/>
          <p:cNvSpPr>
            <a:spLocks noGrp="1"/>
          </p:cNvSpPr>
          <p:nvPr>
            <p:ph type="sldNum" sz="quarter" idx="10"/>
          </p:nvPr>
        </p:nvSpPr>
        <p:spPr/>
        <p:txBody>
          <a:bodyPr/>
          <a:lstStyle/>
          <a:p>
            <a:fld id="{42D52D67-8B33-6642-A94B-0EE05DECFABC}" type="slidenum">
              <a:rPr lang="en-US" smtClean="0"/>
              <a:t>44</a:t>
            </a:fld>
            <a:endParaRPr lang="en-US"/>
          </a:p>
        </p:txBody>
      </p:sp>
    </p:spTree>
    <p:extLst>
      <p:ext uri="{BB962C8B-B14F-4D97-AF65-F5344CB8AC3E}">
        <p14:creationId xmlns:p14="http://schemas.microsoft.com/office/powerpoint/2010/main" val="1009626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pivoting on servers listening on 1723 for a VPN for bad accesses; OR search on a tag in </a:t>
            </a:r>
            <a:r>
              <a:rPr lang="en-US" dirty="0" err="1"/>
              <a:t>shodan</a:t>
            </a:r>
            <a:r>
              <a:rPr lang="en-US" dirty="0"/>
              <a:t> like </a:t>
            </a:r>
            <a:r>
              <a:rPr lang="en-US" dirty="0" err="1"/>
              <a:t>ics</a:t>
            </a:r>
            <a:r>
              <a:rPr lang="en-US" dirty="0"/>
              <a:t> or camera;</a:t>
            </a:r>
          </a:p>
        </p:txBody>
      </p:sp>
      <p:sp>
        <p:nvSpPr>
          <p:cNvPr id="4" name="Slide Number Placeholder 3"/>
          <p:cNvSpPr>
            <a:spLocks noGrp="1"/>
          </p:cNvSpPr>
          <p:nvPr>
            <p:ph type="sldNum" sz="quarter" idx="10"/>
          </p:nvPr>
        </p:nvSpPr>
        <p:spPr/>
        <p:txBody>
          <a:bodyPr/>
          <a:lstStyle/>
          <a:p>
            <a:fld id="{42D52D67-8B33-6642-A94B-0EE05DECFABC}" type="slidenum">
              <a:rPr lang="en-US" smtClean="0"/>
              <a:t>45</a:t>
            </a:fld>
            <a:endParaRPr lang="en-US"/>
          </a:p>
        </p:txBody>
      </p:sp>
    </p:spTree>
    <p:extLst>
      <p:ext uri="{BB962C8B-B14F-4D97-AF65-F5344CB8AC3E}">
        <p14:creationId xmlns:p14="http://schemas.microsoft.com/office/powerpoint/2010/main" val="1662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IP addresses with default SSH or SSL keys on </a:t>
            </a:r>
            <a:r>
              <a:rPr lang="en-US" dirty="0" err="1"/>
              <a:t>Censys</a:t>
            </a:r>
            <a:r>
              <a:rPr lang="en-US" dirty="0"/>
              <a:t> and search for those as being malicious networks?</a:t>
            </a:r>
          </a:p>
          <a:p>
            <a:endParaRPr lang="en-US" dirty="0"/>
          </a:p>
        </p:txBody>
      </p:sp>
      <p:sp>
        <p:nvSpPr>
          <p:cNvPr id="4" name="Slide Number Placeholder 3"/>
          <p:cNvSpPr>
            <a:spLocks noGrp="1"/>
          </p:cNvSpPr>
          <p:nvPr>
            <p:ph type="sldNum" sz="quarter" idx="10"/>
          </p:nvPr>
        </p:nvSpPr>
        <p:spPr/>
        <p:txBody>
          <a:bodyPr/>
          <a:lstStyle/>
          <a:p>
            <a:fld id="{42D52D67-8B33-6642-A94B-0EE05DECFABC}" type="slidenum">
              <a:rPr lang="en-US" smtClean="0"/>
              <a:t>51</a:t>
            </a:fld>
            <a:endParaRPr lang="en-US"/>
          </a:p>
        </p:txBody>
      </p:sp>
    </p:spTree>
    <p:extLst>
      <p:ext uri="{BB962C8B-B14F-4D97-AF65-F5344CB8AC3E}">
        <p14:creationId xmlns:p14="http://schemas.microsoft.com/office/powerpoint/2010/main" val="660825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532953" y="1215629"/>
            <a:ext cx="10846369" cy="725523"/>
          </a:xfrm>
        </p:spPr>
        <p:txBody>
          <a:bodyPr>
            <a:normAutofit/>
          </a:bodyPr>
          <a:lstStyle>
            <a:lvl1pPr marL="0" indent="0">
              <a:buFontTx/>
              <a:buNone/>
              <a:defRPr sz="2933"/>
            </a:lvl1pPr>
          </a:lstStyle>
          <a:p>
            <a:pPr lvl="0"/>
            <a:r>
              <a:rPr lang="en-US"/>
              <a:t>Click to edit Master text styles</a:t>
            </a:r>
          </a:p>
        </p:txBody>
      </p:sp>
      <p:sp>
        <p:nvSpPr>
          <p:cNvPr id="8" name="Content Placeholder 2"/>
          <p:cNvSpPr>
            <a:spLocks noGrp="1"/>
          </p:cNvSpPr>
          <p:nvPr>
            <p:ph idx="14"/>
          </p:nvPr>
        </p:nvSpPr>
        <p:spPr>
          <a:xfrm>
            <a:off x="537633" y="1856932"/>
            <a:ext cx="4995425" cy="4525963"/>
          </a:xfrm>
        </p:spPr>
        <p:txBody>
          <a:bodyPr/>
          <a:lstStyle>
            <a:lvl1pPr>
              <a:spcBef>
                <a:spcPts val="449"/>
              </a:spcBef>
              <a:buClr>
                <a:schemeClr val="accent4"/>
              </a:buClr>
              <a:buSzPct val="91000"/>
              <a:buFont typeface="Lucida Grande"/>
              <a:buChar char="•"/>
              <a:defRPr sz="2400"/>
            </a:lvl1pPr>
            <a:lvl2pPr>
              <a:spcBef>
                <a:spcPts val="0"/>
              </a:spcBef>
              <a:defRPr sz="2133"/>
            </a:lvl2pPr>
            <a:lvl3pPr>
              <a:spcBef>
                <a:spcPts val="0"/>
              </a:spcBef>
              <a:defRPr sz="20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090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11AF-76EB-FB48-A4FA-391261275E99}"/>
              </a:ext>
            </a:extLst>
          </p:cNvPr>
          <p:cNvSpPr>
            <a:spLocks noGrp="1"/>
          </p:cNvSpPr>
          <p:nvPr>
            <p:ph type="ctrTitle"/>
          </p:nvPr>
        </p:nvSpPr>
        <p:spPr/>
        <p:txBody>
          <a:bodyPr>
            <a:normAutofit/>
          </a:bodyPr>
          <a:lstStyle/>
          <a:p>
            <a:r>
              <a:rPr lang="en-US" dirty="0"/>
              <a:t>Hunting the Bad Guys: </a:t>
            </a:r>
            <a:br>
              <a:rPr lang="en-US" dirty="0"/>
            </a:br>
            <a:r>
              <a:rPr lang="en-US" dirty="0"/>
              <a:t>Using OSINT, Social Media &amp; other tools within Splunk</a:t>
            </a:r>
          </a:p>
        </p:txBody>
      </p:sp>
      <p:sp>
        <p:nvSpPr>
          <p:cNvPr id="3" name="Subtitle 2">
            <a:extLst>
              <a:ext uri="{FF2B5EF4-FFF2-40B4-BE49-F238E27FC236}">
                <a16:creationId xmlns:a16="http://schemas.microsoft.com/office/drawing/2014/main" id="{7B44A607-D188-D14A-A3E0-1D6B4EA7FF11}"/>
              </a:ext>
            </a:extLst>
          </p:cNvPr>
          <p:cNvSpPr>
            <a:spLocks noGrp="1"/>
          </p:cNvSpPr>
          <p:nvPr>
            <p:ph type="subTitle" idx="1"/>
          </p:nvPr>
        </p:nvSpPr>
        <p:spPr>
          <a:xfrm>
            <a:off x="1876424" y="3509963"/>
            <a:ext cx="8791575" cy="1655762"/>
          </a:xfrm>
        </p:spPr>
        <p:txBody>
          <a:bodyPr/>
          <a:lstStyle/>
          <a:p>
            <a:r>
              <a:rPr lang="en-US" dirty="0"/>
              <a:t>NOVA </a:t>
            </a:r>
            <a:r>
              <a:rPr lang="en-US" dirty="0" err="1"/>
              <a:t>CyberCon</a:t>
            </a:r>
            <a:r>
              <a:rPr lang="en-US" dirty="0"/>
              <a:t> 2018</a:t>
            </a:r>
          </a:p>
          <a:p>
            <a:r>
              <a:rPr lang="en-US" dirty="0"/>
              <a:t>Jake Babbin – Copper River Enterprise Services </a:t>
            </a:r>
          </a:p>
        </p:txBody>
      </p:sp>
    </p:spTree>
    <p:extLst>
      <p:ext uri="{BB962C8B-B14F-4D97-AF65-F5344CB8AC3E}">
        <p14:creationId xmlns:p14="http://schemas.microsoft.com/office/powerpoint/2010/main" val="19570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200" y="204861"/>
            <a:ext cx="9905998" cy="763968"/>
          </a:xfrm>
        </p:spPr>
        <p:txBody>
          <a:bodyPr/>
          <a:lstStyle/>
          <a:p>
            <a:r>
              <a:rPr lang="en-US" dirty="0"/>
              <a:t>IP Geo-Location 101 </a:t>
            </a:r>
          </a:p>
        </p:txBody>
      </p:sp>
      <p:sp>
        <p:nvSpPr>
          <p:cNvPr id="3" name="Content Placeholder 2"/>
          <p:cNvSpPr>
            <a:spLocks noGrp="1"/>
          </p:cNvSpPr>
          <p:nvPr>
            <p:ph idx="1"/>
          </p:nvPr>
        </p:nvSpPr>
        <p:spPr>
          <a:xfrm>
            <a:off x="1044801" y="1038922"/>
            <a:ext cx="9905999" cy="3331663"/>
          </a:xfrm>
        </p:spPr>
        <p:txBody>
          <a:bodyPr>
            <a:normAutofit lnSpcReduction="10000"/>
          </a:bodyPr>
          <a:lstStyle/>
          <a:p>
            <a:r>
              <a:rPr lang="en-US" dirty="0"/>
              <a:t>Definition </a:t>
            </a:r>
          </a:p>
          <a:p>
            <a:pPr lvl="1"/>
            <a:r>
              <a:rPr lang="en-US" dirty="0"/>
              <a:t>Term for matching IPv4 addresses to their closest Latitude/Longitude coordinates </a:t>
            </a:r>
          </a:p>
          <a:p>
            <a:pPr lvl="2"/>
            <a:r>
              <a:rPr lang="en-US" sz="2000" dirty="0"/>
              <a:t>Several services perform this lookup and reference information</a:t>
            </a:r>
          </a:p>
          <a:p>
            <a:pPr lvl="3"/>
            <a:r>
              <a:rPr lang="en-US" sz="1800" dirty="0" err="1"/>
              <a:t>Maxmind</a:t>
            </a:r>
            <a:r>
              <a:rPr lang="en-US" sz="1800" dirty="0"/>
              <a:t>, LLC is the major provider of this service </a:t>
            </a:r>
          </a:p>
          <a:p>
            <a:pPr lvl="2"/>
            <a:r>
              <a:rPr lang="en-US" sz="2000" dirty="0"/>
              <a:t>Usually closest match is the datacenter or area of a major Internet Service Providers office.</a:t>
            </a:r>
          </a:p>
          <a:p>
            <a:pPr lvl="2"/>
            <a:r>
              <a:rPr lang="en-US" sz="2000" dirty="0"/>
              <a:t>Below – an example of the full </a:t>
            </a:r>
            <a:r>
              <a:rPr lang="en-US" sz="2000" dirty="0" err="1"/>
              <a:t>Maxmind</a:t>
            </a:r>
            <a:r>
              <a:rPr lang="en-US" sz="2000" dirty="0"/>
              <a:t> data record (from </a:t>
            </a:r>
            <a:r>
              <a:rPr lang="en-US" sz="2000" dirty="0" err="1"/>
              <a:t>Maxmind</a:t>
            </a:r>
            <a:r>
              <a:rPr lang="en-US" sz="2000" dirty="0"/>
              <a:t> Product GeoIP2City)</a:t>
            </a:r>
          </a:p>
        </p:txBody>
      </p:sp>
      <p:sp>
        <p:nvSpPr>
          <p:cNvPr id="5" name="Slide Number Placeholder 4"/>
          <p:cNvSpPr>
            <a:spLocks noGrp="1"/>
          </p:cNvSpPr>
          <p:nvPr>
            <p:ph type="sldNum" sz="quarter" idx="12"/>
          </p:nvPr>
        </p:nvSpPr>
        <p:spPr/>
        <p:txBody>
          <a:bodyPr/>
          <a:lstStyle/>
          <a:p>
            <a:fld id="{5D79FE73-AE97-034C-8D23-DB2A36CCE85B}"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946604" y="4370585"/>
            <a:ext cx="10102395" cy="2084002"/>
          </a:xfrm>
          <a:prstGeom prst="rect">
            <a:avLst/>
          </a:prstGeom>
        </p:spPr>
      </p:pic>
    </p:spTree>
    <p:extLst>
      <p:ext uri="{BB962C8B-B14F-4D97-AF65-F5344CB8AC3E}">
        <p14:creationId xmlns:p14="http://schemas.microsoft.com/office/powerpoint/2010/main" val="46554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9831-BDC0-7D48-A971-84BD8E24A5DD}"/>
              </a:ext>
            </a:extLst>
          </p:cNvPr>
          <p:cNvSpPr>
            <a:spLocks noGrp="1"/>
          </p:cNvSpPr>
          <p:nvPr>
            <p:ph type="title"/>
          </p:nvPr>
        </p:nvSpPr>
        <p:spPr/>
        <p:txBody>
          <a:bodyPr/>
          <a:lstStyle/>
          <a:p>
            <a:r>
              <a:rPr lang="en-US" dirty="0"/>
              <a:t>Getting Splunk to update </a:t>
            </a:r>
            <a:r>
              <a:rPr lang="en-US" dirty="0" err="1"/>
              <a:t>maxmind</a:t>
            </a:r>
            <a:endParaRPr lang="en-US" dirty="0"/>
          </a:p>
        </p:txBody>
      </p:sp>
      <p:sp>
        <p:nvSpPr>
          <p:cNvPr id="3" name="Content Placeholder 2">
            <a:extLst>
              <a:ext uri="{FF2B5EF4-FFF2-40B4-BE49-F238E27FC236}">
                <a16:creationId xmlns:a16="http://schemas.microsoft.com/office/drawing/2014/main" id="{B358BCA0-1958-5545-A6A9-8D8563059D84}"/>
              </a:ext>
            </a:extLst>
          </p:cNvPr>
          <p:cNvSpPr>
            <a:spLocks noGrp="1"/>
          </p:cNvSpPr>
          <p:nvPr>
            <p:ph idx="1"/>
          </p:nvPr>
        </p:nvSpPr>
        <p:spPr>
          <a:xfrm>
            <a:off x="1141412" y="2249487"/>
            <a:ext cx="10391458" cy="3541714"/>
          </a:xfrm>
        </p:spPr>
        <p:txBody>
          <a:bodyPr>
            <a:normAutofit/>
          </a:bodyPr>
          <a:lstStyle/>
          <a:p>
            <a:r>
              <a:rPr lang="en-US" dirty="0"/>
              <a:t>Previous work  </a:t>
            </a:r>
            <a:br>
              <a:rPr lang="en-US" dirty="0"/>
            </a:br>
            <a:r>
              <a:rPr lang="en-US" dirty="0"/>
              <a:t>TA-</a:t>
            </a:r>
            <a:r>
              <a:rPr lang="en-US" dirty="0" err="1"/>
              <a:t>Geoip</a:t>
            </a:r>
            <a:r>
              <a:rPr lang="en-US" dirty="0"/>
              <a:t> (https://github.com/georgestarcher/TA-geoip) </a:t>
            </a:r>
          </a:p>
          <a:p>
            <a:r>
              <a:rPr lang="en-US" dirty="0"/>
              <a:t>Updated work </a:t>
            </a:r>
            <a:br>
              <a:rPr lang="en-US" dirty="0"/>
            </a:br>
            <a:r>
              <a:rPr lang="en-US" dirty="0"/>
              <a:t>Script and Splunk app  (Deploy among Search Heads) </a:t>
            </a:r>
            <a:br>
              <a:rPr lang="en-US" dirty="0"/>
            </a:br>
            <a:r>
              <a:rPr lang="en-US" dirty="0"/>
              <a:t>http://blog.hortonew.com/splunk-automatically-update-geoip-database-across-environment </a:t>
            </a:r>
          </a:p>
        </p:txBody>
      </p:sp>
    </p:spTree>
    <p:extLst>
      <p:ext uri="{BB962C8B-B14F-4D97-AF65-F5344CB8AC3E}">
        <p14:creationId xmlns:p14="http://schemas.microsoft.com/office/powerpoint/2010/main" val="36401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A8C8-BEEE-9443-8825-FA4A3AF3E20A}"/>
              </a:ext>
            </a:extLst>
          </p:cNvPr>
          <p:cNvSpPr>
            <a:spLocks noGrp="1"/>
          </p:cNvSpPr>
          <p:nvPr>
            <p:ph type="title"/>
          </p:nvPr>
        </p:nvSpPr>
        <p:spPr>
          <a:xfrm>
            <a:off x="1141413" y="0"/>
            <a:ext cx="9905998" cy="903642"/>
          </a:xfrm>
        </p:spPr>
        <p:txBody>
          <a:bodyPr/>
          <a:lstStyle/>
          <a:p>
            <a:r>
              <a:rPr lang="en-US" dirty="0"/>
              <a:t>Splunk and updating </a:t>
            </a:r>
            <a:r>
              <a:rPr lang="en-US" dirty="0" err="1"/>
              <a:t>Maxmind</a:t>
            </a:r>
            <a:r>
              <a:rPr lang="en-US" dirty="0"/>
              <a:t> </a:t>
            </a:r>
          </a:p>
        </p:txBody>
      </p:sp>
      <p:sp>
        <p:nvSpPr>
          <p:cNvPr id="3" name="Content Placeholder 2">
            <a:extLst>
              <a:ext uri="{FF2B5EF4-FFF2-40B4-BE49-F238E27FC236}">
                <a16:creationId xmlns:a16="http://schemas.microsoft.com/office/drawing/2014/main" id="{7DCC415D-25B1-9749-A2DD-29BE49952B98}"/>
              </a:ext>
            </a:extLst>
          </p:cNvPr>
          <p:cNvSpPr>
            <a:spLocks noGrp="1"/>
          </p:cNvSpPr>
          <p:nvPr>
            <p:ph idx="1"/>
          </p:nvPr>
        </p:nvSpPr>
        <p:spPr>
          <a:xfrm>
            <a:off x="1262820" y="903642"/>
            <a:ext cx="8783705" cy="5786476"/>
          </a:xfrm>
        </p:spPr>
        <p:txBody>
          <a:bodyPr>
            <a:normAutofit fontScale="85000" lnSpcReduction="10000"/>
          </a:bodyPr>
          <a:lstStyle/>
          <a:p>
            <a:pPr marL="0" indent="0">
              <a:buNone/>
            </a:pPr>
            <a:r>
              <a:rPr lang="en-US" b="1" dirty="0"/>
              <a:t>Splunk ships with a copy of </a:t>
            </a:r>
            <a:r>
              <a:rPr lang="en-US" b="1" dirty="0" err="1"/>
              <a:t>Maxmind’s</a:t>
            </a:r>
            <a:r>
              <a:rPr lang="en-US" b="1" dirty="0"/>
              <a:t> free product GeoLite2-City </a:t>
            </a:r>
          </a:p>
          <a:p>
            <a:pPr lvl="1"/>
            <a:r>
              <a:rPr lang="en-US" b="1" dirty="0"/>
              <a:t>Stored in ‘%SPLUNK_HOME%/share/’ </a:t>
            </a:r>
          </a:p>
          <a:p>
            <a:pPr lvl="1"/>
            <a:r>
              <a:rPr lang="en-US" b="1" dirty="0"/>
              <a:t>IP’s change ownership, but the shipped version of the database doesn’t between Splunk releases. </a:t>
            </a:r>
          </a:p>
          <a:p>
            <a:pPr marL="0" indent="0">
              <a:buNone/>
            </a:pPr>
            <a:r>
              <a:rPr lang="en-US" dirty="0"/>
              <a:t>How to update </a:t>
            </a:r>
            <a:r>
              <a:rPr lang="en-US" dirty="0" err="1"/>
              <a:t>Splunk’s</a:t>
            </a:r>
            <a:r>
              <a:rPr lang="en-US" dirty="0"/>
              <a:t> </a:t>
            </a:r>
            <a:r>
              <a:rPr lang="en-US" dirty="0" err="1"/>
              <a:t>Maxmind</a:t>
            </a:r>
            <a:r>
              <a:rPr lang="en-US" dirty="0"/>
              <a:t> GeoLite2-City database </a:t>
            </a:r>
          </a:p>
          <a:p>
            <a:pPr marL="0" indent="0">
              <a:buNone/>
            </a:pPr>
            <a:r>
              <a:rPr lang="en-US" dirty="0"/>
              <a:t>Create an app on your Deployment Server – </a:t>
            </a:r>
            <a:r>
              <a:rPr lang="en-US" dirty="0" err="1"/>
              <a:t>Splunk_int_geoip</a:t>
            </a:r>
            <a:r>
              <a:rPr lang="en-US" dirty="0"/>
              <a:t> </a:t>
            </a:r>
          </a:p>
          <a:p>
            <a:pPr marL="0" indent="0">
              <a:buNone/>
            </a:pPr>
            <a:r>
              <a:rPr lang="en-US" sz="1800" b="1" dirty="0"/>
              <a:t>%SPLUNK_HOME%/</a:t>
            </a:r>
            <a:r>
              <a:rPr lang="en-US" sz="1800" b="1" dirty="0" err="1"/>
              <a:t>etc</a:t>
            </a:r>
            <a:r>
              <a:rPr lang="en-US" sz="1800" b="1" dirty="0"/>
              <a:t>/deployment-apps/</a:t>
            </a:r>
            <a:r>
              <a:rPr lang="en-US" sz="1800" b="1" dirty="0" err="1"/>
              <a:t>Splunk_int_geoip</a:t>
            </a:r>
            <a:endParaRPr lang="en-US" sz="1800" b="1" dirty="0"/>
          </a:p>
          <a:p>
            <a:pPr marL="0" indent="0">
              <a:buNone/>
            </a:pPr>
            <a:r>
              <a:rPr lang="en-US" sz="1800" b="1" dirty="0"/>
              <a:t>…/Bin/</a:t>
            </a:r>
          </a:p>
          <a:p>
            <a:pPr marL="0" indent="0">
              <a:buNone/>
            </a:pPr>
            <a:r>
              <a:rPr lang="en-US" sz="1800" b="1" dirty="0"/>
              <a:t>……</a:t>
            </a:r>
            <a:r>
              <a:rPr lang="en-US" sz="1800" b="1" dirty="0" err="1"/>
              <a:t>get_maxmind_db.sh</a:t>
            </a:r>
            <a:r>
              <a:rPr lang="en-US" sz="1800" b="1" dirty="0"/>
              <a:t> </a:t>
            </a:r>
          </a:p>
          <a:p>
            <a:pPr marL="0" indent="0">
              <a:buNone/>
            </a:pPr>
            <a:r>
              <a:rPr lang="en-US" sz="1800" b="1" dirty="0"/>
              <a:t>…/default/</a:t>
            </a:r>
          </a:p>
          <a:p>
            <a:pPr marL="0" indent="0">
              <a:buNone/>
            </a:pPr>
            <a:r>
              <a:rPr lang="en-US" sz="1800" b="1" dirty="0"/>
              <a:t>…….</a:t>
            </a:r>
            <a:r>
              <a:rPr lang="en-US" sz="1800" b="1" dirty="0" err="1"/>
              <a:t>inputs.conf</a:t>
            </a:r>
            <a:r>
              <a:rPr lang="en-US" sz="1800" b="1" dirty="0"/>
              <a:t> </a:t>
            </a:r>
          </a:p>
          <a:p>
            <a:pPr marL="0" indent="0">
              <a:buNone/>
            </a:pPr>
            <a:r>
              <a:rPr lang="en-US" sz="1800" b="1" dirty="0"/>
              <a:t>…….</a:t>
            </a:r>
            <a:r>
              <a:rPr lang="en-US" sz="1800" b="1" dirty="0" err="1"/>
              <a:t>limits.conf</a:t>
            </a:r>
            <a:r>
              <a:rPr lang="en-US" sz="1800" b="1" dirty="0"/>
              <a:t>  </a:t>
            </a:r>
          </a:p>
          <a:p>
            <a:pPr marL="0" indent="0">
              <a:buNone/>
            </a:pPr>
            <a:br>
              <a:rPr lang="en-US" sz="1400" b="1" dirty="0"/>
            </a:br>
            <a:r>
              <a:rPr lang="en-US" sz="1900" b="1" dirty="0"/>
              <a:t>Great example used is from </a:t>
            </a:r>
            <a:br>
              <a:rPr lang="en-US" sz="1900" b="1" dirty="0"/>
            </a:br>
            <a:r>
              <a:rPr lang="en-US" sz="1900" b="1" dirty="0"/>
              <a:t>http://</a:t>
            </a:r>
            <a:r>
              <a:rPr lang="en-US" sz="1900" b="1" dirty="0" err="1"/>
              <a:t>blog.hortonew.com</a:t>
            </a:r>
            <a:r>
              <a:rPr lang="en-US" sz="1900" b="1" dirty="0"/>
              <a:t>/</a:t>
            </a:r>
            <a:r>
              <a:rPr lang="en-US" sz="1900" b="1" dirty="0" err="1"/>
              <a:t>splunk</a:t>
            </a:r>
            <a:r>
              <a:rPr lang="en-US" sz="1900" b="1" dirty="0"/>
              <a:t>-automatically-update-</a:t>
            </a:r>
            <a:r>
              <a:rPr lang="en-US" sz="1900" b="1" dirty="0" err="1"/>
              <a:t>geoip</a:t>
            </a:r>
            <a:r>
              <a:rPr lang="en-US" sz="1900" b="1" dirty="0"/>
              <a:t>-database-across-environment</a:t>
            </a:r>
            <a:endParaRPr lang="en-US" sz="1400" b="1" dirty="0"/>
          </a:p>
        </p:txBody>
      </p:sp>
    </p:spTree>
    <p:extLst>
      <p:ext uri="{BB962C8B-B14F-4D97-AF65-F5344CB8AC3E}">
        <p14:creationId xmlns:p14="http://schemas.microsoft.com/office/powerpoint/2010/main" val="1375630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64434-2481-B44B-9D16-57A5F762A5D0}"/>
              </a:ext>
            </a:extLst>
          </p:cNvPr>
          <p:cNvSpPr>
            <a:spLocks noGrp="1"/>
          </p:cNvSpPr>
          <p:nvPr>
            <p:ph idx="1"/>
          </p:nvPr>
        </p:nvSpPr>
        <p:spPr>
          <a:xfrm>
            <a:off x="1141412" y="736270"/>
            <a:ext cx="9905999" cy="5808151"/>
          </a:xfrm>
        </p:spPr>
        <p:txBody>
          <a:bodyPr>
            <a:normAutofit/>
          </a:bodyPr>
          <a:lstStyle/>
          <a:p>
            <a:pPr marL="0" indent="0">
              <a:lnSpc>
                <a:spcPct val="110000"/>
              </a:lnSpc>
              <a:buNone/>
            </a:pPr>
            <a:r>
              <a:rPr lang="en-US" sz="1400" dirty="0"/>
              <a:t>----- </a:t>
            </a:r>
            <a:r>
              <a:rPr lang="en-US" sz="1700" b="1" dirty="0" err="1"/>
              <a:t>get_maxmind_db.sh</a:t>
            </a:r>
            <a:r>
              <a:rPr lang="en-US" sz="1700" b="1" dirty="0"/>
              <a:t> </a:t>
            </a:r>
            <a:endParaRPr lang="en-US" sz="1400" b="1" dirty="0"/>
          </a:p>
          <a:p>
            <a:pPr marL="0" indent="0">
              <a:lnSpc>
                <a:spcPct val="110000"/>
              </a:lnSpc>
              <a:spcBef>
                <a:spcPts val="0"/>
              </a:spcBef>
              <a:buNone/>
            </a:pPr>
            <a:r>
              <a:rPr lang="en-US" sz="1600" dirty="0"/>
              <a:t>#!/bin/bash</a:t>
            </a:r>
            <a:br>
              <a:rPr lang="en-US" sz="1600" dirty="0"/>
            </a:br>
            <a:r>
              <a:rPr lang="en-US" sz="1600" dirty="0"/>
              <a:t># Author: Andrew </a:t>
            </a:r>
            <a:r>
              <a:rPr lang="en-US" sz="1600" dirty="0" err="1"/>
              <a:t>Wurster</a:t>
            </a:r>
            <a:br>
              <a:rPr lang="en-US" sz="1600" dirty="0"/>
            </a:br>
            <a:r>
              <a:rPr lang="en-US" sz="1600" dirty="0"/>
              <a:t># Date: 13 Jan 2015</a:t>
            </a:r>
            <a:br>
              <a:rPr lang="en-US" sz="1600" dirty="0"/>
            </a:br>
            <a:br>
              <a:rPr lang="en-US" sz="1600" dirty="0"/>
            </a:br>
            <a:r>
              <a:rPr lang="en-US" sz="1600" dirty="0"/>
              <a:t>cd/opt/</a:t>
            </a:r>
            <a:r>
              <a:rPr lang="en-US" sz="1600" dirty="0" err="1"/>
              <a:t>splunk</a:t>
            </a:r>
            <a:r>
              <a:rPr lang="en-US" sz="1600" dirty="0"/>
              <a:t>/</a:t>
            </a:r>
            <a:r>
              <a:rPr lang="en-US" sz="1600" dirty="0" err="1"/>
              <a:t>etc</a:t>
            </a:r>
            <a:r>
              <a:rPr lang="en-US" sz="1600" dirty="0"/>
              <a:t>/apps/</a:t>
            </a:r>
            <a:r>
              <a:rPr lang="en-US" sz="1600" dirty="0" err="1"/>
              <a:t>Splunk_int_geoip</a:t>
            </a:r>
            <a:r>
              <a:rPr lang="en-US" sz="1600" dirty="0"/>
              <a:t>/bin</a:t>
            </a:r>
            <a:br>
              <a:rPr lang="en-US" sz="1600" dirty="0"/>
            </a:br>
            <a:r>
              <a:rPr lang="en-US" sz="1600" dirty="0" err="1"/>
              <a:t>wget</a:t>
            </a:r>
            <a:r>
              <a:rPr lang="en-US" sz="1600" dirty="0"/>
              <a:t> -O GeoLite2-City-Latest.mmdb.gz http://</a:t>
            </a:r>
            <a:r>
              <a:rPr lang="en-US" sz="1600" dirty="0" err="1"/>
              <a:t>geolite.maxmind.com</a:t>
            </a:r>
            <a:r>
              <a:rPr lang="en-US" sz="1600" dirty="0"/>
              <a:t>/download/</a:t>
            </a:r>
            <a:r>
              <a:rPr lang="en-US" sz="1600" dirty="0" err="1"/>
              <a:t>geoip</a:t>
            </a:r>
            <a:r>
              <a:rPr lang="en-US" sz="1600" dirty="0"/>
              <a:t>/database/GeoLite2-City.mmdb.gz || {</a:t>
            </a:r>
            <a:r>
              <a:rPr lang="en-US" sz="1600" dirty="0" err="1"/>
              <a:t>echo'Could</a:t>
            </a:r>
            <a:r>
              <a:rPr lang="en-US" sz="1600" dirty="0"/>
              <a:t> not download </a:t>
            </a:r>
            <a:r>
              <a:rPr lang="en-US" sz="1600" dirty="0" err="1"/>
              <a:t>MaxMind</a:t>
            </a:r>
            <a:r>
              <a:rPr lang="en-US" sz="1600" dirty="0"/>
              <a:t> </a:t>
            </a:r>
            <a:r>
              <a:rPr lang="en-US" sz="1600" dirty="0" err="1"/>
              <a:t>GeoIP</a:t>
            </a:r>
            <a:r>
              <a:rPr lang="en-US" sz="1600" dirty="0"/>
              <a:t> DB, exiting.';exit1; }</a:t>
            </a:r>
            <a:br>
              <a:rPr lang="en-US" sz="1600" dirty="0"/>
            </a:br>
            <a:r>
              <a:rPr lang="en-US" sz="1600" dirty="0" err="1"/>
              <a:t>gunzip</a:t>
            </a:r>
            <a:r>
              <a:rPr lang="en-US" sz="1600" dirty="0"/>
              <a:t> -f GeoLite2-City-Latest.mmdb.gz</a:t>
            </a:r>
            <a:br>
              <a:rPr lang="en-US" sz="1600" dirty="0"/>
            </a:br>
            <a:r>
              <a:rPr lang="en-US" sz="1600" dirty="0" err="1"/>
              <a:t>chmod</a:t>
            </a:r>
            <a:r>
              <a:rPr lang="en-US" sz="1600" dirty="0"/>
              <a:t> 644 GeoLite2-City-Latest.mmdb</a:t>
            </a:r>
            <a:br>
              <a:rPr lang="en-US" sz="1400" dirty="0"/>
            </a:br>
            <a:endParaRPr lang="en-US" sz="1400" dirty="0"/>
          </a:p>
          <a:p>
            <a:pPr marL="0" indent="0">
              <a:lnSpc>
                <a:spcPct val="110000"/>
              </a:lnSpc>
              <a:spcBef>
                <a:spcPts val="0"/>
              </a:spcBef>
              <a:buNone/>
            </a:pPr>
            <a:r>
              <a:rPr lang="en-US" sz="1400" dirty="0"/>
              <a:t>----- </a:t>
            </a:r>
            <a:r>
              <a:rPr lang="en-US" sz="1700" b="1" dirty="0" err="1"/>
              <a:t>inputs.conf</a:t>
            </a:r>
            <a:r>
              <a:rPr lang="en-US" sz="1700" b="1" dirty="0"/>
              <a:t>  </a:t>
            </a:r>
            <a:endParaRPr lang="en-US" sz="1400" b="1" dirty="0"/>
          </a:p>
          <a:p>
            <a:pPr marL="0" indent="0">
              <a:lnSpc>
                <a:spcPct val="110000"/>
              </a:lnSpc>
              <a:spcBef>
                <a:spcPts val="0"/>
              </a:spcBef>
              <a:buNone/>
            </a:pPr>
            <a:r>
              <a:rPr lang="en-US" sz="1400" dirty="0"/>
              <a:t># Download at 11pm the 1</a:t>
            </a:r>
            <a:r>
              <a:rPr lang="en-US" sz="1400" baseline="30000" dirty="0"/>
              <a:t>st</a:t>
            </a:r>
            <a:r>
              <a:rPr lang="en-US" sz="1400" dirty="0"/>
              <a:t> Tuesday of the month</a:t>
            </a:r>
          </a:p>
          <a:p>
            <a:pPr marL="0" indent="0">
              <a:lnSpc>
                <a:spcPct val="110000"/>
              </a:lnSpc>
              <a:spcBef>
                <a:spcPts val="0"/>
              </a:spcBef>
              <a:buNone/>
            </a:pPr>
            <a:r>
              <a:rPr lang="en-US" sz="1400" dirty="0"/>
              <a:t>[script:///opt/</a:t>
            </a:r>
            <a:r>
              <a:rPr lang="en-US" sz="1400" dirty="0" err="1"/>
              <a:t>splunk</a:t>
            </a:r>
            <a:r>
              <a:rPr lang="en-US" sz="1400" dirty="0"/>
              <a:t>/</a:t>
            </a:r>
            <a:r>
              <a:rPr lang="en-US" sz="1400" dirty="0" err="1"/>
              <a:t>etc</a:t>
            </a:r>
            <a:r>
              <a:rPr lang="en-US" sz="1400" dirty="0"/>
              <a:t>/apps/Splunk__</a:t>
            </a:r>
            <a:r>
              <a:rPr lang="en-US" sz="1400" dirty="0" err="1"/>
              <a:t>int_geoip</a:t>
            </a:r>
            <a:r>
              <a:rPr lang="en-US" sz="1400" dirty="0"/>
              <a:t>/bin/</a:t>
            </a:r>
            <a:r>
              <a:rPr lang="en-US" sz="1400" dirty="0" err="1"/>
              <a:t>get_maxmind_db.sh</a:t>
            </a:r>
            <a:r>
              <a:rPr lang="en-US" sz="1400" dirty="0"/>
              <a:t>]</a:t>
            </a:r>
            <a:br>
              <a:rPr lang="en-US" sz="1400" dirty="0"/>
            </a:br>
            <a:r>
              <a:rPr lang="en-US" sz="1400" dirty="0"/>
              <a:t>index = main</a:t>
            </a:r>
            <a:br>
              <a:rPr lang="en-US" sz="1400" dirty="0"/>
            </a:br>
            <a:r>
              <a:rPr lang="en-US" sz="1400" dirty="0"/>
              <a:t>interval = 0 23 1-7 * 2 </a:t>
            </a:r>
            <a:br>
              <a:rPr lang="en-US" sz="1400" dirty="0"/>
            </a:br>
            <a:r>
              <a:rPr lang="en-US" sz="1400" dirty="0" err="1"/>
              <a:t>sourcetype</a:t>
            </a:r>
            <a:r>
              <a:rPr lang="en-US" sz="1400" dirty="0"/>
              <a:t>= </a:t>
            </a:r>
            <a:r>
              <a:rPr lang="en-US" sz="1400" dirty="0" err="1"/>
              <a:t>splunk_geoip</a:t>
            </a:r>
            <a:br>
              <a:rPr lang="en-US" sz="1400" dirty="0"/>
            </a:br>
            <a:r>
              <a:rPr lang="en-US" sz="1400" dirty="0"/>
              <a:t>disabled=false</a:t>
            </a:r>
            <a:br>
              <a:rPr lang="en-US" sz="1400" dirty="0"/>
            </a:br>
            <a:r>
              <a:rPr lang="en-US" sz="1400" dirty="0"/>
              <a:t>------ </a:t>
            </a:r>
            <a:r>
              <a:rPr lang="en-US" sz="1700" dirty="0" err="1"/>
              <a:t>limits.conf</a:t>
            </a:r>
            <a:r>
              <a:rPr lang="en-US" sz="1700" dirty="0"/>
              <a:t> </a:t>
            </a:r>
          </a:p>
          <a:p>
            <a:pPr marL="0" indent="0">
              <a:lnSpc>
                <a:spcPct val="110000"/>
              </a:lnSpc>
              <a:spcBef>
                <a:spcPts val="0"/>
              </a:spcBef>
              <a:buNone/>
            </a:pPr>
            <a:r>
              <a:rPr lang="en-US" sz="1400" dirty="0"/>
              <a:t># redirects the </a:t>
            </a:r>
            <a:r>
              <a:rPr lang="en-US" sz="1400" dirty="0" err="1"/>
              <a:t>defalt</a:t>
            </a:r>
            <a:r>
              <a:rPr lang="en-US" sz="1400" dirty="0"/>
              <a:t> location to this app’s directory </a:t>
            </a:r>
          </a:p>
          <a:p>
            <a:pPr marL="0" indent="0">
              <a:lnSpc>
                <a:spcPct val="110000"/>
              </a:lnSpc>
              <a:spcBef>
                <a:spcPts val="0"/>
              </a:spcBef>
              <a:buNone/>
            </a:pPr>
            <a:r>
              <a:rPr lang="en-US" sz="1400" dirty="0"/>
              <a:t>[</a:t>
            </a:r>
            <a:r>
              <a:rPr lang="en-US" sz="1400" dirty="0" err="1"/>
              <a:t>iplocation</a:t>
            </a:r>
            <a:r>
              <a:rPr lang="en-US" sz="1400" dirty="0"/>
              <a:t>] </a:t>
            </a:r>
            <a:br>
              <a:rPr lang="en-US" sz="1400" dirty="0"/>
            </a:br>
            <a:r>
              <a:rPr lang="en-US" sz="1400" dirty="0" err="1"/>
              <a:t>db_path</a:t>
            </a:r>
            <a:r>
              <a:rPr lang="en-US" sz="1400" dirty="0"/>
              <a:t> = /opt/</a:t>
            </a:r>
            <a:r>
              <a:rPr lang="en-US" sz="1400" dirty="0" err="1"/>
              <a:t>splunk</a:t>
            </a:r>
            <a:r>
              <a:rPr lang="en-US" sz="1400" dirty="0"/>
              <a:t>/</a:t>
            </a:r>
            <a:r>
              <a:rPr lang="en-US" sz="1400" dirty="0" err="1"/>
              <a:t>etc</a:t>
            </a:r>
            <a:r>
              <a:rPr lang="en-US" sz="1400" dirty="0"/>
              <a:t>/apps/</a:t>
            </a:r>
            <a:r>
              <a:rPr lang="en-US" sz="1400" dirty="0" err="1"/>
              <a:t>Splunk_int_geoip</a:t>
            </a:r>
            <a:r>
              <a:rPr lang="en-US" sz="1400" dirty="0"/>
              <a:t>/bin/GeoLite2-City-Latest.mmdb</a:t>
            </a:r>
          </a:p>
        </p:txBody>
      </p:sp>
      <p:sp>
        <p:nvSpPr>
          <p:cNvPr id="4" name="Title 1">
            <a:extLst>
              <a:ext uri="{FF2B5EF4-FFF2-40B4-BE49-F238E27FC236}">
                <a16:creationId xmlns:a16="http://schemas.microsoft.com/office/drawing/2014/main" id="{606897E0-6F66-734B-98A7-A4E6B966DA6E}"/>
              </a:ext>
            </a:extLst>
          </p:cNvPr>
          <p:cNvSpPr txBox="1">
            <a:spLocks/>
          </p:cNvSpPr>
          <p:nvPr/>
        </p:nvSpPr>
        <p:spPr>
          <a:xfrm>
            <a:off x="1141413" y="0"/>
            <a:ext cx="9905998" cy="9036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Splunk and updating </a:t>
            </a:r>
            <a:r>
              <a:rPr lang="en-US" dirty="0" err="1"/>
              <a:t>Maxmind</a:t>
            </a:r>
            <a:r>
              <a:rPr lang="en-US" dirty="0"/>
              <a:t> - </a:t>
            </a:r>
            <a:r>
              <a:rPr lang="en-US" dirty="0" err="1"/>
              <a:t>contd</a:t>
            </a:r>
            <a:r>
              <a:rPr lang="en-US" dirty="0"/>
              <a:t> </a:t>
            </a:r>
          </a:p>
        </p:txBody>
      </p:sp>
    </p:spTree>
    <p:extLst>
      <p:ext uri="{BB962C8B-B14F-4D97-AF65-F5344CB8AC3E}">
        <p14:creationId xmlns:p14="http://schemas.microsoft.com/office/powerpoint/2010/main" val="362762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ADF7-CF3A-C34A-8E08-3508BEC49A25}"/>
              </a:ext>
            </a:extLst>
          </p:cNvPr>
          <p:cNvSpPr>
            <a:spLocks noGrp="1"/>
          </p:cNvSpPr>
          <p:nvPr>
            <p:ph type="title"/>
          </p:nvPr>
        </p:nvSpPr>
        <p:spPr>
          <a:xfrm>
            <a:off x="1326471" y="2207832"/>
            <a:ext cx="9905998" cy="1478570"/>
          </a:xfrm>
        </p:spPr>
        <p:txBody>
          <a:bodyPr/>
          <a:lstStyle/>
          <a:p>
            <a:r>
              <a:rPr lang="en-US" dirty="0"/>
              <a:t>Splunk enrichment options</a:t>
            </a:r>
          </a:p>
        </p:txBody>
      </p:sp>
    </p:spTree>
    <p:extLst>
      <p:ext uri="{BB962C8B-B14F-4D97-AF65-F5344CB8AC3E}">
        <p14:creationId xmlns:p14="http://schemas.microsoft.com/office/powerpoint/2010/main" val="812217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4D37-92AD-E24E-A5D4-5E1940802587}"/>
              </a:ext>
            </a:extLst>
          </p:cNvPr>
          <p:cNvSpPr>
            <a:spLocks noGrp="1"/>
          </p:cNvSpPr>
          <p:nvPr>
            <p:ph type="title"/>
          </p:nvPr>
        </p:nvSpPr>
        <p:spPr>
          <a:xfrm>
            <a:off x="1141413" y="618518"/>
            <a:ext cx="9905998" cy="568025"/>
          </a:xfrm>
        </p:spPr>
        <p:txBody>
          <a:bodyPr>
            <a:normAutofit fontScale="90000"/>
          </a:bodyPr>
          <a:lstStyle/>
          <a:p>
            <a:r>
              <a:rPr lang="en-US" dirty="0"/>
              <a:t>Splunk enrichment options</a:t>
            </a:r>
          </a:p>
        </p:txBody>
      </p:sp>
      <p:sp>
        <p:nvSpPr>
          <p:cNvPr id="3" name="Content Placeholder 2">
            <a:extLst>
              <a:ext uri="{FF2B5EF4-FFF2-40B4-BE49-F238E27FC236}">
                <a16:creationId xmlns:a16="http://schemas.microsoft.com/office/drawing/2014/main" id="{0D1A66E7-D0EF-E447-9D64-8D400661E2DC}"/>
              </a:ext>
            </a:extLst>
          </p:cNvPr>
          <p:cNvSpPr>
            <a:spLocks noGrp="1"/>
          </p:cNvSpPr>
          <p:nvPr>
            <p:ph idx="1"/>
          </p:nvPr>
        </p:nvSpPr>
        <p:spPr>
          <a:xfrm>
            <a:off x="1141413" y="1291544"/>
            <a:ext cx="9905999" cy="4652055"/>
          </a:xfrm>
        </p:spPr>
        <p:txBody>
          <a:bodyPr/>
          <a:lstStyle/>
          <a:p>
            <a:r>
              <a:rPr lang="en-US" dirty="0"/>
              <a:t>Splunk Natively has several options available  </a:t>
            </a:r>
          </a:p>
          <a:p>
            <a:pPr lvl="1"/>
            <a:r>
              <a:rPr lang="en-US" dirty="0"/>
              <a:t>Lookups – Called in SPL (Splunk Processing Language) Queries</a:t>
            </a:r>
          </a:p>
          <a:p>
            <a:pPr lvl="2"/>
            <a:r>
              <a:rPr lang="en-US" dirty="0"/>
              <a:t>File based</a:t>
            </a:r>
          </a:p>
          <a:p>
            <a:pPr lvl="2"/>
            <a:r>
              <a:rPr lang="en-US" dirty="0"/>
              <a:t>Geolocation</a:t>
            </a:r>
          </a:p>
          <a:p>
            <a:pPr lvl="2"/>
            <a:r>
              <a:rPr lang="en-US" dirty="0"/>
              <a:t>External (scripts)</a:t>
            </a:r>
          </a:p>
          <a:p>
            <a:pPr lvl="2"/>
            <a:r>
              <a:rPr lang="en-US" dirty="0"/>
              <a:t>KV Store</a:t>
            </a:r>
          </a:p>
          <a:p>
            <a:pPr lvl="1"/>
            <a:r>
              <a:rPr lang="en-US" dirty="0"/>
              <a:t>Automatic lookups – Added to content and fields automatically </a:t>
            </a:r>
          </a:p>
          <a:p>
            <a:pPr lvl="2"/>
            <a:r>
              <a:rPr lang="en-US" dirty="0"/>
              <a:t>Useful for Web Log data to automatically convert HTTP field Codes to Common Names </a:t>
            </a:r>
          </a:p>
          <a:p>
            <a:pPr lvl="2"/>
            <a:r>
              <a:rPr lang="en-US" dirty="0"/>
              <a:t>Adding site and location information to logs such as VPN data, endpoints, </a:t>
            </a:r>
            <a:r>
              <a:rPr lang="en-US" dirty="0" err="1"/>
              <a:t>etc</a:t>
            </a:r>
            <a:r>
              <a:rPr lang="en-US" dirty="0"/>
              <a:t> </a:t>
            </a:r>
          </a:p>
        </p:txBody>
      </p:sp>
    </p:spTree>
    <p:extLst>
      <p:ext uri="{BB962C8B-B14F-4D97-AF65-F5344CB8AC3E}">
        <p14:creationId xmlns:p14="http://schemas.microsoft.com/office/powerpoint/2010/main" val="336948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600" y="365804"/>
            <a:ext cx="9905998" cy="676882"/>
          </a:xfrm>
        </p:spPr>
        <p:txBody>
          <a:bodyPr>
            <a:noAutofit/>
          </a:bodyPr>
          <a:lstStyle/>
          <a:p>
            <a:r>
              <a:rPr lang="en-US" sz="3200" dirty="0"/>
              <a:t>Lookup Definitions – Give that data context</a:t>
            </a:r>
          </a:p>
        </p:txBody>
      </p:sp>
      <p:sp>
        <p:nvSpPr>
          <p:cNvPr id="3" name="Slide Number Placeholder 2"/>
          <p:cNvSpPr>
            <a:spLocks noGrp="1"/>
          </p:cNvSpPr>
          <p:nvPr>
            <p:ph type="sldNum" sz="quarter" idx="12"/>
          </p:nvPr>
        </p:nvSpPr>
        <p:spPr/>
        <p:txBody>
          <a:bodyPr/>
          <a:lstStyle/>
          <a:p>
            <a:fld id="{027CC8FC-DC84-4CE8-AADD-ED05D9A2A54F}" type="slidenum">
              <a:rPr lang="en-US" smtClean="0"/>
              <a:pPr/>
              <a:t>16</a:t>
            </a:fld>
            <a:endParaRPr lang="en-US"/>
          </a:p>
        </p:txBody>
      </p:sp>
      <p:sp>
        <p:nvSpPr>
          <p:cNvPr id="5" name="Content Placeholder 4"/>
          <p:cNvSpPr>
            <a:spLocks noGrp="1"/>
          </p:cNvSpPr>
          <p:nvPr>
            <p:ph idx="14"/>
          </p:nvPr>
        </p:nvSpPr>
        <p:spPr>
          <a:xfrm>
            <a:off x="568831" y="1042686"/>
            <a:ext cx="5179061" cy="1774613"/>
          </a:xfrm>
        </p:spPr>
        <p:txBody>
          <a:bodyPr>
            <a:normAutofit lnSpcReduction="10000"/>
          </a:bodyPr>
          <a:lstStyle/>
          <a:p>
            <a:r>
              <a:rPr lang="en-US" sz="2000" dirty="0"/>
              <a:t>Splunk Community created a CSV file for HTTP Status messages. </a:t>
            </a:r>
          </a:p>
          <a:p>
            <a:pPr lvl="1"/>
            <a:r>
              <a:rPr lang="en-US" sz="2000" dirty="0"/>
              <a:t>http://wiki.splunk.com/Http_status.csv  </a:t>
            </a:r>
          </a:p>
          <a:p>
            <a:pPr lvl="1">
              <a:buNone/>
            </a:pPr>
            <a:r>
              <a:rPr lang="en-US" sz="2000" dirty="0"/>
              <a:t>Fields: </a:t>
            </a:r>
          </a:p>
          <a:p>
            <a:pPr lvl="1">
              <a:buNone/>
            </a:pPr>
            <a:r>
              <a:rPr lang="en-US" sz="2000" dirty="0"/>
              <a:t>Status, status_description, status_type</a:t>
            </a:r>
          </a:p>
          <a:p>
            <a:endParaRPr lang="en-US" dirty="0"/>
          </a:p>
          <a:p>
            <a:endParaRPr lang="en-US" dirty="0"/>
          </a:p>
        </p:txBody>
      </p:sp>
      <p:pic>
        <p:nvPicPr>
          <p:cNvPr id="6" name="Picture 5"/>
          <p:cNvPicPr>
            <a:picLocks noChangeAspect="1"/>
          </p:cNvPicPr>
          <p:nvPr/>
        </p:nvPicPr>
        <p:blipFill>
          <a:blip r:embed="rId2"/>
          <a:stretch>
            <a:fillRect/>
          </a:stretch>
        </p:blipFill>
        <p:spPr>
          <a:xfrm>
            <a:off x="774816" y="3253084"/>
            <a:ext cx="9946152" cy="3080173"/>
          </a:xfrm>
          <a:prstGeom prst="rect">
            <a:avLst/>
          </a:prstGeom>
        </p:spPr>
      </p:pic>
      <p:sp>
        <p:nvSpPr>
          <p:cNvPr id="7" name="TextBox 6"/>
          <p:cNvSpPr txBox="1"/>
          <p:nvPr/>
        </p:nvSpPr>
        <p:spPr>
          <a:xfrm>
            <a:off x="5860371" y="1033652"/>
            <a:ext cx="5378027" cy="1908215"/>
          </a:xfrm>
          <a:prstGeom prst="rect">
            <a:avLst/>
          </a:prstGeom>
          <a:noFill/>
        </p:spPr>
        <p:txBody>
          <a:bodyPr wrap="square" rtlCol="0">
            <a:spAutoFit/>
          </a:bodyPr>
          <a:lstStyle/>
          <a:p>
            <a:pPr>
              <a:buFont typeface="Arial"/>
              <a:buChar char="•"/>
            </a:pPr>
            <a:r>
              <a:rPr lang="en-US" sz="2000" dirty="0"/>
              <a:t>Create a Lookup File and Definition </a:t>
            </a:r>
          </a:p>
          <a:p>
            <a:pPr>
              <a:buFont typeface="Arial"/>
              <a:buChar char="•"/>
            </a:pPr>
            <a:r>
              <a:rPr lang="en-US" sz="2000" dirty="0"/>
              <a:t>Call Lookup and provide Output column </a:t>
            </a:r>
          </a:p>
          <a:p>
            <a:pPr lvl="1"/>
            <a:r>
              <a:rPr lang="en-US" sz="2000" i="1" dirty="0"/>
              <a:t>Mysearch | Lookup HttpSstatusLookup status AS status OUTPUT status_description AS Description </a:t>
            </a:r>
          </a:p>
          <a:p>
            <a:pPr lvl="1"/>
            <a:r>
              <a:rPr lang="en-US" i="1" dirty="0"/>
              <a:t> </a:t>
            </a:r>
          </a:p>
        </p:txBody>
      </p:sp>
      <p:sp>
        <p:nvSpPr>
          <p:cNvPr id="8" name="Frame 7"/>
          <p:cNvSpPr/>
          <p:nvPr/>
        </p:nvSpPr>
        <p:spPr>
          <a:xfrm>
            <a:off x="8549384" y="4794647"/>
            <a:ext cx="2226991" cy="1538610"/>
          </a:xfrm>
          <a:prstGeom prst="frame">
            <a:avLst>
              <a:gd name="adj1" fmla="val 4703"/>
            </a:avLst>
          </a:prstGeom>
          <a:solidFill>
            <a:srgbClr val="FF0000"/>
          </a:solidFill>
          <a:ln w="3175">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n w="9525" cmpd="sng">
                <a:solidFill>
                  <a:srgbClr val="000000"/>
                </a:solidFill>
              </a:ln>
              <a:solidFill>
                <a:schemeClr val="tx1"/>
              </a:solidFill>
            </a:endParaRPr>
          </a:p>
        </p:txBody>
      </p:sp>
    </p:spTree>
    <p:extLst>
      <p:ext uri="{BB962C8B-B14F-4D97-AF65-F5344CB8AC3E}">
        <p14:creationId xmlns:p14="http://schemas.microsoft.com/office/powerpoint/2010/main" val="353691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208314"/>
          </a:xfrm>
        </p:spPr>
        <p:txBody>
          <a:bodyPr>
            <a:normAutofit/>
          </a:bodyPr>
          <a:lstStyle/>
          <a:p>
            <a:r>
              <a:rPr lang="en-US" b="1" dirty="0"/>
              <a:t>Easy Win  -</a:t>
            </a:r>
            <a:br>
              <a:rPr lang="en-US" b="1" dirty="0"/>
            </a:br>
            <a:r>
              <a:rPr lang="en-US" b="1" dirty="0"/>
              <a:t>Geo-location Mapping </a:t>
            </a:r>
          </a:p>
        </p:txBody>
      </p:sp>
      <p:sp>
        <p:nvSpPr>
          <p:cNvPr id="3" name="Content Placeholder 2"/>
          <p:cNvSpPr>
            <a:spLocks noGrp="1"/>
          </p:cNvSpPr>
          <p:nvPr>
            <p:ph idx="1"/>
          </p:nvPr>
        </p:nvSpPr>
        <p:spPr>
          <a:xfrm>
            <a:off x="690239" y="1347721"/>
            <a:ext cx="4232537" cy="5214444"/>
          </a:xfrm>
        </p:spPr>
        <p:txBody>
          <a:bodyPr>
            <a:noAutofit/>
          </a:bodyPr>
          <a:lstStyle/>
          <a:p>
            <a:r>
              <a:rPr lang="en-US" sz="2000" b="1" dirty="0"/>
              <a:t>Simple Country filtering </a:t>
            </a:r>
          </a:p>
          <a:p>
            <a:pPr marL="342831" lvl="1" indent="0">
              <a:buNone/>
            </a:pPr>
            <a:r>
              <a:rPr lang="en-US" dirty="0" err="1"/>
              <a:t>Mysearch</a:t>
            </a:r>
            <a:r>
              <a:rPr lang="en-US" dirty="0"/>
              <a:t> | </a:t>
            </a:r>
            <a:r>
              <a:rPr lang="en-US" dirty="0" err="1"/>
              <a:t>iplocation</a:t>
            </a:r>
            <a:r>
              <a:rPr lang="en-US" dirty="0"/>
              <a:t> </a:t>
            </a:r>
            <a:r>
              <a:rPr lang="en-US" dirty="0" err="1"/>
              <a:t>src_ip</a:t>
            </a:r>
            <a:r>
              <a:rPr lang="en-US" dirty="0"/>
              <a:t>  | search (Country=India OR Country="South Africa" OR Country="Germany") | </a:t>
            </a:r>
            <a:r>
              <a:rPr lang="en-US" dirty="0" err="1"/>
              <a:t>geostats</a:t>
            </a:r>
            <a:r>
              <a:rPr lang="en-US" dirty="0"/>
              <a:t> </a:t>
            </a:r>
            <a:r>
              <a:rPr lang="en-US" dirty="0" err="1"/>
              <a:t>latfield</a:t>
            </a:r>
            <a:r>
              <a:rPr lang="en-US" dirty="0"/>
              <a:t>=lat </a:t>
            </a:r>
            <a:r>
              <a:rPr lang="en-US" dirty="0" err="1"/>
              <a:t>longfield</a:t>
            </a:r>
            <a:r>
              <a:rPr lang="en-US" dirty="0"/>
              <a:t>=</a:t>
            </a:r>
            <a:r>
              <a:rPr lang="en-US" dirty="0" err="1"/>
              <a:t>lon</a:t>
            </a:r>
            <a:r>
              <a:rPr lang="en-US" dirty="0"/>
              <a:t> count</a:t>
            </a:r>
          </a:p>
          <a:p>
            <a:pPr marL="342831" lvl="1" indent="0">
              <a:buNone/>
            </a:pPr>
            <a:endParaRPr lang="en-US" sz="1800" dirty="0"/>
          </a:p>
          <a:p>
            <a:r>
              <a:rPr lang="en-US" sz="2000" b="1" dirty="0"/>
              <a:t>Splunk embedded commands used </a:t>
            </a:r>
          </a:p>
          <a:p>
            <a:pPr lvl="1"/>
            <a:r>
              <a:rPr lang="en-US" sz="1800" b="1" dirty="0" err="1"/>
              <a:t>iplocation</a:t>
            </a:r>
            <a:r>
              <a:rPr lang="en-US" sz="1800" b="1" dirty="0"/>
              <a:t>/</a:t>
            </a:r>
            <a:r>
              <a:rPr lang="en-US" sz="1800" b="1" dirty="0" err="1"/>
              <a:t>geostats</a:t>
            </a:r>
            <a:r>
              <a:rPr lang="en-US" sz="1800" b="1" dirty="0"/>
              <a:t> – geo-coding information</a:t>
            </a:r>
          </a:p>
          <a:p>
            <a:pPr lvl="1"/>
            <a:r>
              <a:rPr lang="en-US" sz="1800" b="1" dirty="0" err="1"/>
              <a:t>geom</a:t>
            </a:r>
            <a:r>
              <a:rPr lang="en-US" sz="1800" b="1" dirty="0"/>
              <a:t> - Allows for Geo-fencing framing via polygons  </a:t>
            </a:r>
          </a:p>
          <a:p>
            <a:pPr lvl="1"/>
            <a:r>
              <a:rPr lang="en-US" sz="1800" b="1" dirty="0" err="1"/>
              <a:t>geomfilter</a:t>
            </a:r>
            <a:r>
              <a:rPr lang="en-US" sz="1800" b="1" dirty="0"/>
              <a:t> – geo-fencing limiting </a:t>
            </a:r>
          </a:p>
        </p:txBody>
      </p:sp>
      <p:pic>
        <p:nvPicPr>
          <p:cNvPr id="4" name="Picture 3"/>
          <p:cNvPicPr>
            <a:picLocks noChangeAspect="1"/>
          </p:cNvPicPr>
          <p:nvPr/>
        </p:nvPicPr>
        <p:blipFill>
          <a:blip r:embed="rId3"/>
          <a:stretch>
            <a:fillRect/>
          </a:stretch>
        </p:blipFill>
        <p:spPr>
          <a:xfrm>
            <a:off x="4922776" y="1208314"/>
            <a:ext cx="6821430" cy="5009513"/>
          </a:xfrm>
          <a:prstGeom prst="rect">
            <a:avLst/>
          </a:prstGeom>
        </p:spPr>
      </p:pic>
      <p:sp>
        <p:nvSpPr>
          <p:cNvPr id="5" name="TextBox 4">
            <a:extLst>
              <a:ext uri="{FF2B5EF4-FFF2-40B4-BE49-F238E27FC236}">
                <a16:creationId xmlns:a16="http://schemas.microsoft.com/office/drawing/2014/main" id="{DF406389-C2E6-D54C-93AF-4395C5654532}"/>
              </a:ext>
            </a:extLst>
          </p:cNvPr>
          <p:cNvSpPr txBox="1"/>
          <p:nvPr/>
        </p:nvSpPr>
        <p:spPr>
          <a:xfrm>
            <a:off x="4922776" y="3540171"/>
            <a:ext cx="2449286" cy="26776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400" dirty="0">
                <a:solidFill>
                  <a:schemeClr val="bg1"/>
                </a:solidFill>
              </a:rPr>
              <a:t>| </a:t>
            </a:r>
            <a:r>
              <a:rPr lang="en-US" sz="1400" dirty="0" err="1">
                <a:solidFill>
                  <a:schemeClr val="bg1"/>
                </a:solidFill>
              </a:rPr>
              <a:t>IOCfilter</a:t>
            </a:r>
            <a:r>
              <a:rPr lang="en-US" sz="1400" dirty="0">
                <a:solidFill>
                  <a:schemeClr val="bg1"/>
                </a:solidFill>
              </a:rPr>
              <a:t> regex=“.*” </a:t>
            </a:r>
            <a:r>
              <a:rPr lang="en-US" sz="1400" dirty="0" err="1">
                <a:solidFill>
                  <a:schemeClr val="bg1"/>
                </a:solidFill>
              </a:rPr>
              <a:t>ignorecase</a:t>
            </a:r>
            <a:r>
              <a:rPr lang="en-US" sz="1400" dirty="0">
                <a:solidFill>
                  <a:schemeClr val="bg1"/>
                </a:solidFill>
              </a:rPr>
              <a:t>=True</a:t>
            </a:r>
            <a:br>
              <a:rPr lang="en-US" sz="1400" dirty="0">
                <a:solidFill>
                  <a:schemeClr val="bg1"/>
                </a:solidFill>
              </a:rPr>
            </a:br>
            <a:r>
              <a:rPr lang="en-US" sz="1400" dirty="0">
                <a:solidFill>
                  <a:schemeClr val="bg1"/>
                </a:solidFill>
              </a:rPr>
              <a:t>| search </a:t>
            </a:r>
            <a:r>
              <a:rPr lang="en-US" sz="1400" dirty="0" err="1">
                <a:solidFill>
                  <a:schemeClr val="bg1"/>
                </a:solidFill>
              </a:rPr>
              <a:t>value_type</a:t>
            </a:r>
            <a:r>
              <a:rPr lang="en-US" sz="1400" dirty="0">
                <a:solidFill>
                  <a:schemeClr val="bg1"/>
                </a:solidFill>
              </a:rPr>
              <a:t>=”ipv4-addr” </a:t>
            </a:r>
            <a:br>
              <a:rPr lang="en-US" sz="1400" dirty="0">
                <a:solidFill>
                  <a:schemeClr val="bg1"/>
                </a:solidFill>
              </a:rPr>
            </a:br>
            <a:r>
              <a:rPr lang="en-US" sz="1400" dirty="0">
                <a:solidFill>
                  <a:schemeClr val="bg1"/>
                </a:solidFill>
              </a:rPr>
              <a:t>| rename value as </a:t>
            </a:r>
            <a:r>
              <a:rPr lang="en-US" sz="1400" dirty="0" err="1">
                <a:solidFill>
                  <a:schemeClr val="bg1"/>
                </a:solidFill>
              </a:rPr>
              <a:t>src_ip</a:t>
            </a:r>
            <a:r>
              <a:rPr lang="en-US" sz="1400" dirty="0">
                <a:solidFill>
                  <a:schemeClr val="bg1"/>
                </a:solidFill>
              </a:rPr>
              <a:t> </a:t>
            </a:r>
            <a:br>
              <a:rPr lang="en-US" sz="1400" dirty="0">
                <a:solidFill>
                  <a:schemeClr val="bg1"/>
                </a:solidFill>
              </a:rPr>
            </a:br>
            <a:r>
              <a:rPr lang="en-US" sz="1400" dirty="0">
                <a:solidFill>
                  <a:schemeClr val="bg1"/>
                </a:solidFill>
              </a:rPr>
              <a:t>| </a:t>
            </a:r>
            <a:r>
              <a:rPr lang="en-US" sz="1400" dirty="0" err="1">
                <a:solidFill>
                  <a:schemeClr val="bg1"/>
                </a:solidFill>
              </a:rPr>
              <a:t>iplocation</a:t>
            </a:r>
            <a:r>
              <a:rPr lang="en-US" sz="1400" dirty="0">
                <a:solidFill>
                  <a:schemeClr val="bg1"/>
                </a:solidFill>
              </a:rPr>
              <a:t> </a:t>
            </a:r>
            <a:r>
              <a:rPr lang="en-US" sz="1400" dirty="0" err="1">
                <a:solidFill>
                  <a:schemeClr val="bg1"/>
                </a:solidFill>
              </a:rPr>
              <a:t>src_ip</a:t>
            </a:r>
            <a:r>
              <a:rPr lang="en-US" sz="1400" dirty="0">
                <a:solidFill>
                  <a:schemeClr val="bg1"/>
                </a:solidFill>
              </a:rPr>
              <a:t> </a:t>
            </a:r>
            <a:br>
              <a:rPr lang="en-US" sz="1400" dirty="0">
                <a:solidFill>
                  <a:schemeClr val="bg1"/>
                </a:solidFill>
              </a:rPr>
            </a:br>
            <a:r>
              <a:rPr lang="en-US" sz="1400" dirty="0">
                <a:solidFill>
                  <a:schemeClr val="bg1"/>
                </a:solidFill>
              </a:rPr>
              <a:t>| search (Country=India OR Country=“South Africa” OR Country=“Germany”) </a:t>
            </a:r>
            <a:br>
              <a:rPr lang="en-US" sz="1400" dirty="0">
                <a:solidFill>
                  <a:schemeClr val="bg1"/>
                </a:solidFill>
              </a:rPr>
            </a:br>
            <a:r>
              <a:rPr lang="en-US" sz="1400" dirty="0">
                <a:solidFill>
                  <a:schemeClr val="bg1"/>
                </a:solidFill>
              </a:rPr>
              <a:t>| </a:t>
            </a:r>
            <a:r>
              <a:rPr lang="en-US" sz="1400" dirty="0" err="1">
                <a:solidFill>
                  <a:schemeClr val="bg1"/>
                </a:solidFill>
              </a:rPr>
              <a:t>geostats</a:t>
            </a:r>
            <a:r>
              <a:rPr lang="en-US" sz="1400" dirty="0">
                <a:solidFill>
                  <a:schemeClr val="bg1"/>
                </a:solidFill>
              </a:rPr>
              <a:t> </a:t>
            </a:r>
            <a:r>
              <a:rPr lang="en-US" sz="1400" dirty="0" err="1">
                <a:solidFill>
                  <a:schemeClr val="bg1"/>
                </a:solidFill>
              </a:rPr>
              <a:t>latfield</a:t>
            </a:r>
            <a:r>
              <a:rPr lang="en-US" sz="1400" dirty="0">
                <a:solidFill>
                  <a:schemeClr val="bg1"/>
                </a:solidFill>
              </a:rPr>
              <a:t>=</a:t>
            </a:r>
            <a:r>
              <a:rPr lang="en-US" sz="1400" dirty="0" err="1">
                <a:solidFill>
                  <a:schemeClr val="bg1"/>
                </a:solidFill>
              </a:rPr>
              <a:t>lat</a:t>
            </a:r>
            <a:r>
              <a:rPr lang="en-US" sz="1400" dirty="0">
                <a:solidFill>
                  <a:schemeClr val="bg1"/>
                </a:solidFill>
              </a:rPr>
              <a:t> </a:t>
            </a:r>
            <a:r>
              <a:rPr lang="en-US" sz="1400" dirty="0" err="1">
                <a:solidFill>
                  <a:schemeClr val="bg1"/>
                </a:solidFill>
              </a:rPr>
              <a:t>longfield</a:t>
            </a:r>
            <a:r>
              <a:rPr lang="en-US" sz="1400" dirty="0">
                <a:solidFill>
                  <a:schemeClr val="bg1"/>
                </a:solidFill>
              </a:rPr>
              <a:t>=</a:t>
            </a:r>
            <a:r>
              <a:rPr lang="en-US" sz="1400" dirty="0" err="1">
                <a:solidFill>
                  <a:schemeClr val="bg1"/>
                </a:solidFill>
              </a:rPr>
              <a:t>lon</a:t>
            </a:r>
            <a:r>
              <a:rPr lang="en-US" sz="1400" dirty="0">
                <a:solidFill>
                  <a:schemeClr val="bg1"/>
                </a:solidFill>
              </a:rPr>
              <a:t> count </a:t>
            </a:r>
            <a:br>
              <a:rPr lang="en-US" sz="1400" dirty="0">
                <a:solidFill>
                  <a:schemeClr val="bg1"/>
                </a:solidFill>
              </a:rPr>
            </a:br>
            <a:endParaRPr lang="en-US" sz="1400" dirty="0">
              <a:solidFill>
                <a:schemeClr val="bg1"/>
              </a:solidFill>
            </a:endParaRPr>
          </a:p>
        </p:txBody>
      </p:sp>
      <p:cxnSp>
        <p:nvCxnSpPr>
          <p:cNvPr id="7" name="Straight Connector 6">
            <a:extLst>
              <a:ext uri="{FF2B5EF4-FFF2-40B4-BE49-F238E27FC236}">
                <a16:creationId xmlns:a16="http://schemas.microsoft.com/office/drawing/2014/main" id="{60E0BEFA-55E2-0C40-AB23-CE9518B3C781}"/>
              </a:ext>
            </a:extLst>
          </p:cNvPr>
          <p:cNvCxnSpPr/>
          <p:nvPr/>
        </p:nvCxnSpPr>
        <p:spPr>
          <a:xfrm flipH="1">
            <a:off x="4922776" y="1839558"/>
            <a:ext cx="154833" cy="170061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AAF703-18A3-F943-BA71-14463627E2F1}"/>
              </a:ext>
            </a:extLst>
          </p:cNvPr>
          <p:cNvCxnSpPr/>
          <p:nvPr/>
        </p:nvCxnSpPr>
        <p:spPr>
          <a:xfrm flipV="1">
            <a:off x="7372062" y="2017486"/>
            <a:ext cx="3455595" cy="1522685"/>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27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id="{5C306697-7D1E-4BBA-8584-7648FED16525}"/>
              </a:ext>
            </a:extLst>
          </p:cNvPr>
          <p:cNvSpPr txBox="1">
            <a:spLocks noChangeArrowheads="1"/>
          </p:cNvSpPr>
          <p:nvPr/>
        </p:nvSpPr>
        <p:spPr bwMode="auto">
          <a:xfrm>
            <a:off x="1167354" y="133350"/>
            <a:ext cx="82438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r>
              <a:rPr lang="en-US" altLang="en-US" sz="3200" b="1" dirty="0"/>
              <a:t>Real-world Example: </a:t>
            </a:r>
            <a:br>
              <a:rPr lang="en-US" altLang="en-US" sz="3200" b="1" dirty="0"/>
            </a:br>
            <a:r>
              <a:rPr lang="en-US" altLang="en-US" sz="3200" b="1" dirty="0" err="1"/>
              <a:t>Suricata</a:t>
            </a:r>
            <a:r>
              <a:rPr lang="en-US" altLang="en-US" sz="3200" b="1" dirty="0"/>
              <a:t>: Protocol Analysis DNS </a:t>
            </a:r>
          </a:p>
        </p:txBody>
      </p:sp>
      <p:sp>
        <p:nvSpPr>
          <p:cNvPr id="5" name="TextBox 4">
            <a:extLst>
              <a:ext uri="{FF2B5EF4-FFF2-40B4-BE49-F238E27FC236}">
                <a16:creationId xmlns:a16="http://schemas.microsoft.com/office/drawing/2014/main" id="{25284CD9-B78E-4BC9-9EB3-0C1E2DDF399E}"/>
              </a:ext>
            </a:extLst>
          </p:cNvPr>
          <p:cNvSpPr txBox="1"/>
          <p:nvPr/>
        </p:nvSpPr>
        <p:spPr>
          <a:xfrm>
            <a:off x="753035" y="1302981"/>
            <a:ext cx="6309753" cy="4862870"/>
          </a:xfrm>
          <a:prstGeom prst="rect">
            <a:avLst/>
          </a:prstGeom>
          <a:noFill/>
        </p:spPr>
        <p:txBody>
          <a:bodyPr wrap="square">
            <a:spAutoFit/>
          </a:bodyPr>
          <a:lstStyle/>
          <a:p>
            <a:pPr>
              <a:defRPr/>
            </a:pPr>
            <a:r>
              <a:rPr lang="en-US" sz="2000" b="1" dirty="0"/>
              <a:t>Fun things to do with DNS data</a:t>
            </a:r>
            <a:r>
              <a:rPr lang="en-US" sz="2000" dirty="0"/>
              <a:t> </a:t>
            </a:r>
          </a:p>
          <a:p>
            <a:pPr marL="285750" indent="-285750">
              <a:buFont typeface="Arial" panose="020B0604020202020204" pitchFamily="34" charset="0"/>
              <a:buChar char="•"/>
              <a:defRPr/>
            </a:pPr>
            <a:r>
              <a:rPr lang="en-US" sz="2000" dirty="0"/>
              <a:t>Find out who’s mapping your network using DNS </a:t>
            </a:r>
            <a:br>
              <a:rPr lang="en-US" dirty="0"/>
            </a:br>
            <a:br>
              <a:rPr lang="en-US" dirty="0"/>
            </a:br>
            <a:r>
              <a:rPr lang="en-US" dirty="0"/>
              <a:t>index=</a:t>
            </a:r>
            <a:r>
              <a:rPr lang="en-US" dirty="0" err="1"/>
              <a:t>CUSTOMER_sec_suricata</a:t>
            </a:r>
            <a:r>
              <a:rPr lang="en-US" dirty="0"/>
              <a:t>  </a:t>
            </a:r>
            <a:r>
              <a:rPr lang="en-US" dirty="0" err="1"/>
              <a:t>event_type</a:t>
            </a:r>
            <a:r>
              <a:rPr lang="en-US" dirty="0"/>
              <a:t>=</a:t>
            </a:r>
            <a:r>
              <a:rPr lang="en-US" dirty="0" err="1"/>
              <a:t>dns</a:t>
            </a:r>
            <a:r>
              <a:rPr lang="en-US" dirty="0"/>
              <a:t> </a:t>
            </a:r>
            <a:r>
              <a:rPr lang="en-US" dirty="0" err="1"/>
              <a:t>dns.type</a:t>
            </a:r>
            <a:r>
              <a:rPr lang="en-US" dirty="0"/>
              <a:t>=query AND </a:t>
            </a:r>
            <a:r>
              <a:rPr lang="en-US" dirty="0" err="1"/>
              <a:t>dns.rrname</a:t>
            </a:r>
            <a:r>
              <a:rPr lang="en-US" dirty="0"/>
              <a:t>="*.CUSTOMER_DOMAIN" AND </a:t>
            </a:r>
            <a:r>
              <a:rPr lang="en-US" dirty="0" err="1"/>
              <a:t>src_ip</a:t>
            </a:r>
            <a:r>
              <a:rPr lang="en-US" dirty="0"/>
              <a:t>!=”CUSTOMER_IP.*" | stats count values(</a:t>
            </a:r>
            <a:r>
              <a:rPr lang="en-US" dirty="0" err="1"/>
              <a:t>dns.rrname</a:t>
            </a:r>
            <a:r>
              <a:rPr lang="en-US" dirty="0"/>
              <a:t>) by </a:t>
            </a:r>
            <a:r>
              <a:rPr lang="en-US" dirty="0" err="1"/>
              <a:t>dns.rrtype</a:t>
            </a:r>
            <a:r>
              <a:rPr lang="en-US" dirty="0"/>
              <a:t>, </a:t>
            </a:r>
            <a:r>
              <a:rPr lang="en-US" dirty="0" err="1"/>
              <a:t>src_ip</a:t>
            </a:r>
            <a:r>
              <a:rPr lang="en-US" dirty="0"/>
              <a:t> | sort – count </a:t>
            </a:r>
          </a:p>
          <a:p>
            <a:pPr marL="285750" indent="-285750">
              <a:buFontTx/>
              <a:buChar char="-"/>
              <a:defRPr/>
            </a:pPr>
            <a:endParaRPr lang="en-US" dirty="0"/>
          </a:p>
          <a:p>
            <a:pPr marL="285750" indent="-285750">
              <a:buFont typeface="Arial" panose="020B0604020202020204" pitchFamily="34" charset="0"/>
              <a:buChar char="•"/>
              <a:defRPr/>
            </a:pPr>
            <a:r>
              <a:rPr lang="en-US" dirty="0"/>
              <a:t>Find a specific country that is walking DNS to get information</a:t>
            </a:r>
          </a:p>
          <a:p>
            <a:pPr lvl="1">
              <a:defRPr/>
            </a:pPr>
            <a:r>
              <a:rPr lang="en-US" dirty="0"/>
              <a:t>	</a:t>
            </a:r>
            <a:r>
              <a:rPr lang="en-US" b="1" dirty="0"/>
              <a:t>Example: Libya</a:t>
            </a:r>
            <a:r>
              <a:rPr lang="en-US" dirty="0"/>
              <a:t> </a:t>
            </a:r>
            <a:br>
              <a:rPr lang="en-US" dirty="0"/>
            </a:br>
            <a:r>
              <a:rPr lang="en-US" dirty="0"/>
              <a:t>index=</a:t>
            </a:r>
            <a:r>
              <a:rPr lang="en-US" dirty="0" err="1"/>
              <a:t>CUSTOMER_sec_suricata</a:t>
            </a:r>
            <a:r>
              <a:rPr lang="en-US" dirty="0"/>
              <a:t>  </a:t>
            </a:r>
            <a:r>
              <a:rPr lang="en-US" dirty="0" err="1"/>
              <a:t>event_type</a:t>
            </a:r>
            <a:r>
              <a:rPr lang="en-US" dirty="0"/>
              <a:t>=</a:t>
            </a:r>
            <a:r>
              <a:rPr lang="en-US" dirty="0" err="1"/>
              <a:t>dns</a:t>
            </a:r>
            <a:r>
              <a:rPr lang="en-US" dirty="0"/>
              <a:t> </a:t>
            </a:r>
            <a:r>
              <a:rPr lang="en-US" dirty="0" err="1"/>
              <a:t>dns.type</a:t>
            </a:r>
            <a:r>
              <a:rPr lang="en-US" dirty="0"/>
              <a:t>=query AND </a:t>
            </a:r>
            <a:r>
              <a:rPr lang="en-US" dirty="0" err="1"/>
              <a:t>dns.rrname</a:t>
            </a:r>
            <a:r>
              <a:rPr lang="en-US" dirty="0"/>
              <a:t>="*.CUSTOMER_DOMAIN" AND </a:t>
            </a:r>
            <a:r>
              <a:rPr lang="en-US" dirty="0" err="1"/>
              <a:t>src_ip</a:t>
            </a:r>
            <a:r>
              <a:rPr lang="en-US" dirty="0"/>
              <a:t>!=”CUSTOMER_IP.*"  </a:t>
            </a:r>
            <a:br>
              <a:rPr lang="en-US" dirty="0"/>
            </a:br>
            <a:r>
              <a:rPr lang="en-US" dirty="0"/>
              <a:t>| </a:t>
            </a:r>
            <a:r>
              <a:rPr lang="en-US" dirty="0" err="1"/>
              <a:t>iplocation</a:t>
            </a:r>
            <a:r>
              <a:rPr lang="en-US" dirty="0"/>
              <a:t> </a:t>
            </a:r>
            <a:r>
              <a:rPr lang="en-US" dirty="0" err="1"/>
              <a:t>src_ip</a:t>
            </a:r>
            <a:r>
              <a:rPr lang="en-US" dirty="0"/>
              <a:t> </a:t>
            </a:r>
            <a:br>
              <a:rPr lang="en-US" dirty="0"/>
            </a:br>
            <a:r>
              <a:rPr lang="en-US" dirty="0"/>
              <a:t>| search Country="Libya" </a:t>
            </a:r>
            <a:br>
              <a:rPr lang="en-US" dirty="0"/>
            </a:br>
            <a:r>
              <a:rPr lang="en-US" dirty="0"/>
              <a:t>| stats count values(</a:t>
            </a:r>
            <a:r>
              <a:rPr lang="en-US" dirty="0" err="1"/>
              <a:t>dns.rrname</a:t>
            </a:r>
            <a:r>
              <a:rPr lang="en-US" dirty="0"/>
              <a:t>) by </a:t>
            </a:r>
            <a:r>
              <a:rPr lang="en-US" dirty="0" err="1"/>
              <a:t>dns.rrtype</a:t>
            </a:r>
            <a:r>
              <a:rPr lang="en-US" dirty="0"/>
              <a:t>, </a:t>
            </a:r>
            <a:r>
              <a:rPr lang="en-US" dirty="0" err="1"/>
              <a:t>src_ip</a:t>
            </a:r>
            <a:br>
              <a:rPr lang="en-US" dirty="0"/>
            </a:br>
            <a:r>
              <a:rPr lang="en-US" dirty="0"/>
              <a:t>| sort – count </a:t>
            </a:r>
          </a:p>
        </p:txBody>
      </p:sp>
      <p:pic>
        <p:nvPicPr>
          <p:cNvPr id="30724" name="Picture 1">
            <a:extLst>
              <a:ext uri="{FF2B5EF4-FFF2-40B4-BE49-F238E27FC236}">
                <a16:creationId xmlns:a16="http://schemas.microsoft.com/office/drawing/2014/main" id="{380B07B7-8189-4F34-B55E-E7D602EA1D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928" y="564709"/>
            <a:ext cx="3769659" cy="156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a:extLst>
              <a:ext uri="{FF2B5EF4-FFF2-40B4-BE49-F238E27FC236}">
                <a16:creationId xmlns:a16="http://schemas.microsoft.com/office/drawing/2014/main" id="{B3F091E5-3144-4654-BE5B-15C6E96DBD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2788" y="2226079"/>
            <a:ext cx="403542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2">
            <a:extLst>
              <a:ext uri="{FF2B5EF4-FFF2-40B4-BE49-F238E27FC236}">
                <a16:creationId xmlns:a16="http://schemas.microsoft.com/office/drawing/2014/main" id="{DA07F767-B4AF-4BD9-A59F-533F982E27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9757" y="4346185"/>
            <a:ext cx="2554288"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49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067DF-22A6-A54F-B943-8C15EDA22F1C}"/>
              </a:ext>
            </a:extLst>
          </p:cNvPr>
          <p:cNvSpPr txBox="1"/>
          <p:nvPr/>
        </p:nvSpPr>
        <p:spPr>
          <a:xfrm>
            <a:off x="2000922" y="1914861"/>
            <a:ext cx="7186109" cy="1754326"/>
          </a:xfrm>
          <a:prstGeom prst="rect">
            <a:avLst/>
          </a:prstGeom>
          <a:noFill/>
        </p:spPr>
        <p:txBody>
          <a:bodyPr wrap="square" rtlCol="0">
            <a:spAutoFit/>
          </a:bodyPr>
          <a:lstStyle/>
          <a:p>
            <a:r>
              <a:rPr lang="en-US" sz="3600" dirty="0"/>
              <a:t>Interacting with External Commands </a:t>
            </a:r>
            <a:br>
              <a:rPr lang="en-US" sz="3600" dirty="0"/>
            </a:br>
            <a:br>
              <a:rPr lang="en-US" sz="3600" dirty="0"/>
            </a:br>
            <a:r>
              <a:rPr lang="en-US" sz="3600" dirty="0"/>
              <a:t>Tor Tracking </a:t>
            </a:r>
          </a:p>
        </p:txBody>
      </p:sp>
    </p:spTree>
    <p:extLst>
      <p:ext uri="{BB962C8B-B14F-4D97-AF65-F5344CB8AC3E}">
        <p14:creationId xmlns:p14="http://schemas.microsoft.com/office/powerpoint/2010/main" val="57268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25D6-3719-7E40-85B0-7D08D631F513}"/>
              </a:ext>
            </a:extLst>
          </p:cNvPr>
          <p:cNvSpPr>
            <a:spLocks noGrp="1"/>
          </p:cNvSpPr>
          <p:nvPr>
            <p:ph type="title"/>
          </p:nvPr>
        </p:nvSpPr>
        <p:spPr>
          <a:xfrm>
            <a:off x="1473922" y="146647"/>
            <a:ext cx="9905998" cy="855023"/>
          </a:xfrm>
        </p:spPr>
        <p:txBody>
          <a:bodyPr/>
          <a:lstStyle/>
          <a:p>
            <a:r>
              <a:rPr lang="en-US" dirty="0"/>
              <a:t>About Me </a:t>
            </a:r>
          </a:p>
        </p:txBody>
      </p:sp>
      <p:sp>
        <p:nvSpPr>
          <p:cNvPr id="3" name="Content Placeholder 2">
            <a:extLst>
              <a:ext uri="{FF2B5EF4-FFF2-40B4-BE49-F238E27FC236}">
                <a16:creationId xmlns:a16="http://schemas.microsoft.com/office/drawing/2014/main" id="{D9799DCA-E9D8-5947-9329-4DBCC2109D10}"/>
              </a:ext>
            </a:extLst>
          </p:cNvPr>
          <p:cNvSpPr>
            <a:spLocks noGrp="1"/>
          </p:cNvSpPr>
          <p:nvPr>
            <p:ph idx="1"/>
          </p:nvPr>
        </p:nvSpPr>
        <p:spPr>
          <a:xfrm>
            <a:off x="835423" y="1035997"/>
            <a:ext cx="7052562" cy="4982586"/>
          </a:xfrm>
        </p:spPr>
        <p:txBody>
          <a:bodyPr>
            <a:normAutofit fontScale="85000" lnSpcReduction="20000"/>
          </a:bodyPr>
          <a:lstStyle/>
          <a:p>
            <a:r>
              <a:rPr lang="en-US" dirty="0"/>
              <a:t>Over 15 year career spanning a variety of customers in US Military, Intelligence Community, and Federal Law Enforcement</a:t>
            </a:r>
          </a:p>
          <a:p>
            <a:r>
              <a:rPr lang="en-US" dirty="0"/>
              <a:t>Published Author </a:t>
            </a:r>
          </a:p>
          <a:p>
            <a:r>
              <a:rPr lang="en-US" dirty="0"/>
              <a:t>Speaker at Security Conferences, assistant instructor </a:t>
            </a:r>
          </a:p>
          <a:p>
            <a:r>
              <a:rPr lang="en-US" dirty="0"/>
              <a:t>Currently </a:t>
            </a:r>
          </a:p>
          <a:p>
            <a:pPr lvl="1"/>
            <a:r>
              <a:rPr lang="en-US" dirty="0"/>
              <a:t>Architect Engineer, Copper River Enterprise Services </a:t>
            </a:r>
          </a:p>
          <a:p>
            <a:r>
              <a:rPr lang="en-US" dirty="0"/>
              <a:t>Prior </a:t>
            </a:r>
          </a:p>
          <a:p>
            <a:pPr lvl="1"/>
            <a:r>
              <a:rPr lang="en-US" dirty="0"/>
              <a:t>Director of Threat Intelligence, The </a:t>
            </a:r>
            <a:r>
              <a:rPr lang="en-US" dirty="0" err="1"/>
              <a:t>Crypsis</a:t>
            </a:r>
            <a:r>
              <a:rPr lang="en-US" dirty="0"/>
              <a:t> Group</a:t>
            </a:r>
          </a:p>
          <a:p>
            <a:pPr lvl="1"/>
            <a:r>
              <a:rPr lang="en-US" dirty="0"/>
              <a:t>Practice Director – Incident Response and Forensics McAfee/Intel Security (Americas) </a:t>
            </a:r>
          </a:p>
          <a:p>
            <a:pPr lvl="1"/>
            <a:r>
              <a:rPr lang="en-US" dirty="0"/>
              <a:t>Incident Response Auditor for DoD CIO CND-SP/CCRI team </a:t>
            </a:r>
          </a:p>
          <a:p>
            <a:pPr lvl="1"/>
            <a:r>
              <a:rPr lang="en-US" dirty="0"/>
              <a:t>Lead Analyst The White House Security Operation Center (EOP) </a:t>
            </a:r>
          </a:p>
          <a:p>
            <a:pPr lvl="1"/>
            <a:r>
              <a:rPr lang="en-US" dirty="0"/>
              <a:t>Founded The White House Cyber Threat Cell  </a:t>
            </a:r>
          </a:p>
          <a:p>
            <a:pPr marL="0" indent="0">
              <a:buNone/>
            </a:pPr>
            <a:endParaRPr lang="en-US" dirty="0"/>
          </a:p>
        </p:txBody>
      </p:sp>
      <p:grpSp>
        <p:nvGrpSpPr>
          <p:cNvPr id="4" name="Group 3">
            <a:extLst>
              <a:ext uri="{FF2B5EF4-FFF2-40B4-BE49-F238E27FC236}">
                <a16:creationId xmlns:a16="http://schemas.microsoft.com/office/drawing/2014/main" id="{3435568A-F5D8-EF42-A2AE-21211EEBD453}"/>
              </a:ext>
            </a:extLst>
          </p:cNvPr>
          <p:cNvGrpSpPr/>
          <p:nvPr/>
        </p:nvGrpSpPr>
        <p:grpSpPr>
          <a:xfrm>
            <a:off x="8158347" y="1156956"/>
            <a:ext cx="2995941" cy="4602575"/>
            <a:chOff x="6289848" y="1321160"/>
            <a:chExt cx="2465598" cy="3169464"/>
          </a:xfrm>
        </p:grpSpPr>
        <p:pic>
          <p:nvPicPr>
            <p:cNvPr id="5" name="Picture 4">
              <a:extLst>
                <a:ext uri="{FF2B5EF4-FFF2-40B4-BE49-F238E27FC236}">
                  <a16:creationId xmlns:a16="http://schemas.microsoft.com/office/drawing/2014/main" id="{E9238585-47C6-2841-A094-3888647C3077}"/>
                </a:ext>
              </a:extLst>
            </p:cNvPr>
            <p:cNvPicPr>
              <a:picLocks noChangeAspect="1"/>
            </p:cNvPicPr>
            <p:nvPr/>
          </p:nvPicPr>
          <p:blipFill>
            <a:blip r:embed="rId3"/>
            <a:stretch>
              <a:fillRect/>
            </a:stretch>
          </p:blipFill>
          <p:spPr>
            <a:xfrm>
              <a:off x="7447914" y="2286053"/>
              <a:ext cx="1307532" cy="667386"/>
            </a:xfrm>
            <a:prstGeom prst="rect">
              <a:avLst/>
            </a:prstGeom>
          </p:spPr>
        </p:pic>
        <p:pic>
          <p:nvPicPr>
            <p:cNvPr id="6" name="Picture 5">
              <a:extLst>
                <a:ext uri="{FF2B5EF4-FFF2-40B4-BE49-F238E27FC236}">
                  <a16:creationId xmlns:a16="http://schemas.microsoft.com/office/drawing/2014/main" id="{376DF63D-908D-CD47-BB90-AD0FD9671FEC}"/>
                </a:ext>
              </a:extLst>
            </p:cNvPr>
            <p:cNvPicPr>
              <a:picLocks noChangeAspect="1"/>
            </p:cNvPicPr>
            <p:nvPr/>
          </p:nvPicPr>
          <p:blipFill>
            <a:blip r:embed="rId4"/>
            <a:stretch>
              <a:fillRect/>
            </a:stretch>
          </p:blipFill>
          <p:spPr>
            <a:xfrm>
              <a:off x="6315282" y="1321160"/>
              <a:ext cx="950188" cy="712641"/>
            </a:xfrm>
            <a:prstGeom prst="rect">
              <a:avLst/>
            </a:prstGeom>
          </p:spPr>
        </p:pic>
        <p:pic>
          <p:nvPicPr>
            <p:cNvPr id="7" name="Picture 6">
              <a:extLst>
                <a:ext uri="{FF2B5EF4-FFF2-40B4-BE49-F238E27FC236}">
                  <a16:creationId xmlns:a16="http://schemas.microsoft.com/office/drawing/2014/main" id="{4001F3AC-8F49-4548-8884-73C5513628C5}"/>
                </a:ext>
              </a:extLst>
            </p:cNvPr>
            <p:cNvPicPr>
              <a:picLocks noChangeAspect="1"/>
            </p:cNvPicPr>
            <p:nvPr/>
          </p:nvPicPr>
          <p:blipFill>
            <a:blip r:embed="rId5"/>
            <a:stretch>
              <a:fillRect/>
            </a:stretch>
          </p:blipFill>
          <p:spPr>
            <a:xfrm>
              <a:off x="7629257" y="1321160"/>
              <a:ext cx="983903" cy="712641"/>
            </a:xfrm>
            <a:prstGeom prst="rect">
              <a:avLst/>
            </a:prstGeom>
          </p:spPr>
        </p:pic>
        <p:pic>
          <p:nvPicPr>
            <p:cNvPr id="8" name="Picture 7">
              <a:extLst>
                <a:ext uri="{FF2B5EF4-FFF2-40B4-BE49-F238E27FC236}">
                  <a16:creationId xmlns:a16="http://schemas.microsoft.com/office/drawing/2014/main" id="{98610162-D1EF-3C49-ABC5-937024FB3C29}"/>
                </a:ext>
              </a:extLst>
            </p:cNvPr>
            <p:cNvPicPr>
              <a:picLocks noChangeAspect="1"/>
            </p:cNvPicPr>
            <p:nvPr/>
          </p:nvPicPr>
          <p:blipFill>
            <a:blip r:embed="rId6"/>
            <a:stretch>
              <a:fillRect/>
            </a:stretch>
          </p:blipFill>
          <p:spPr>
            <a:xfrm>
              <a:off x="6315282" y="2286053"/>
              <a:ext cx="998980" cy="667386"/>
            </a:xfrm>
            <a:prstGeom prst="rect">
              <a:avLst/>
            </a:prstGeom>
          </p:spPr>
        </p:pic>
        <p:pic>
          <p:nvPicPr>
            <p:cNvPr id="9" name="Picture 8">
              <a:extLst>
                <a:ext uri="{FF2B5EF4-FFF2-40B4-BE49-F238E27FC236}">
                  <a16:creationId xmlns:a16="http://schemas.microsoft.com/office/drawing/2014/main" id="{1BAFF08E-FE3D-CA45-9D68-620003BB3719}"/>
                </a:ext>
              </a:extLst>
            </p:cNvPr>
            <p:cNvPicPr>
              <a:picLocks noChangeAspect="1"/>
            </p:cNvPicPr>
            <p:nvPr/>
          </p:nvPicPr>
          <p:blipFill>
            <a:blip r:embed="rId7"/>
            <a:stretch>
              <a:fillRect/>
            </a:stretch>
          </p:blipFill>
          <p:spPr>
            <a:xfrm>
              <a:off x="6315283" y="3141295"/>
              <a:ext cx="818101" cy="613576"/>
            </a:xfrm>
            <a:prstGeom prst="rect">
              <a:avLst/>
            </a:prstGeom>
          </p:spPr>
        </p:pic>
        <p:pic>
          <p:nvPicPr>
            <p:cNvPr id="10" name="Picture 9">
              <a:extLst>
                <a:ext uri="{FF2B5EF4-FFF2-40B4-BE49-F238E27FC236}">
                  <a16:creationId xmlns:a16="http://schemas.microsoft.com/office/drawing/2014/main" id="{4B77CAA8-2504-F34F-8B00-DFD3DB50AFC4}"/>
                </a:ext>
              </a:extLst>
            </p:cNvPr>
            <p:cNvPicPr>
              <a:picLocks noChangeAspect="1"/>
            </p:cNvPicPr>
            <p:nvPr/>
          </p:nvPicPr>
          <p:blipFill>
            <a:blip r:embed="rId8"/>
            <a:stretch>
              <a:fillRect/>
            </a:stretch>
          </p:blipFill>
          <p:spPr>
            <a:xfrm>
              <a:off x="7629257" y="3135400"/>
              <a:ext cx="825961" cy="619471"/>
            </a:xfrm>
            <a:prstGeom prst="rect">
              <a:avLst/>
            </a:prstGeom>
          </p:spPr>
        </p:pic>
        <p:pic>
          <p:nvPicPr>
            <p:cNvPr id="11" name="Picture 10">
              <a:extLst>
                <a:ext uri="{FF2B5EF4-FFF2-40B4-BE49-F238E27FC236}">
                  <a16:creationId xmlns:a16="http://schemas.microsoft.com/office/drawing/2014/main" id="{F7F6CA6B-7277-DD4E-A09A-6A3253A23466}"/>
                </a:ext>
              </a:extLst>
            </p:cNvPr>
            <p:cNvPicPr>
              <a:picLocks noChangeAspect="1"/>
            </p:cNvPicPr>
            <p:nvPr/>
          </p:nvPicPr>
          <p:blipFill>
            <a:blip r:embed="rId9"/>
            <a:stretch>
              <a:fillRect/>
            </a:stretch>
          </p:blipFill>
          <p:spPr>
            <a:xfrm>
              <a:off x="7656525" y="3849267"/>
              <a:ext cx="828888" cy="641357"/>
            </a:xfrm>
            <a:prstGeom prst="rect">
              <a:avLst/>
            </a:prstGeom>
          </p:spPr>
        </p:pic>
        <p:pic>
          <p:nvPicPr>
            <p:cNvPr id="12" name="Picture 11">
              <a:extLst>
                <a:ext uri="{FF2B5EF4-FFF2-40B4-BE49-F238E27FC236}">
                  <a16:creationId xmlns:a16="http://schemas.microsoft.com/office/drawing/2014/main" id="{4D462DE2-7A77-4642-86EF-EF2C089405C3}"/>
                </a:ext>
              </a:extLst>
            </p:cNvPr>
            <p:cNvPicPr>
              <a:picLocks noChangeAspect="1"/>
            </p:cNvPicPr>
            <p:nvPr/>
          </p:nvPicPr>
          <p:blipFill>
            <a:blip r:embed="rId10"/>
            <a:stretch>
              <a:fillRect/>
            </a:stretch>
          </p:blipFill>
          <p:spPr>
            <a:xfrm>
              <a:off x="6289848" y="3849267"/>
              <a:ext cx="886814" cy="641357"/>
            </a:xfrm>
            <a:prstGeom prst="rect">
              <a:avLst/>
            </a:prstGeom>
          </p:spPr>
        </p:pic>
      </p:grpSp>
    </p:spTree>
    <p:extLst>
      <p:ext uri="{BB962C8B-B14F-4D97-AF65-F5344CB8AC3E}">
        <p14:creationId xmlns:p14="http://schemas.microsoft.com/office/powerpoint/2010/main" val="470387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3AA1-9815-A94F-BED7-D60B1C01A61C}"/>
              </a:ext>
            </a:extLst>
          </p:cNvPr>
          <p:cNvSpPr>
            <a:spLocks noGrp="1"/>
          </p:cNvSpPr>
          <p:nvPr>
            <p:ph type="title"/>
          </p:nvPr>
        </p:nvSpPr>
        <p:spPr>
          <a:xfrm>
            <a:off x="1284632" y="210894"/>
            <a:ext cx="9905998" cy="1478570"/>
          </a:xfrm>
        </p:spPr>
        <p:txBody>
          <a:bodyPr/>
          <a:lstStyle/>
          <a:p>
            <a:r>
              <a:rPr lang="en-US" dirty="0"/>
              <a:t>TOR lookups </a:t>
            </a:r>
          </a:p>
        </p:txBody>
      </p:sp>
      <p:sp>
        <p:nvSpPr>
          <p:cNvPr id="4" name="Content Placeholder 3">
            <a:extLst>
              <a:ext uri="{FF2B5EF4-FFF2-40B4-BE49-F238E27FC236}">
                <a16:creationId xmlns:a16="http://schemas.microsoft.com/office/drawing/2014/main" id="{48F0ED74-D945-644B-BDA3-E8B4FF29CB6F}"/>
              </a:ext>
            </a:extLst>
          </p:cNvPr>
          <p:cNvSpPr>
            <a:spLocks noGrp="1"/>
          </p:cNvSpPr>
          <p:nvPr>
            <p:ph idx="14"/>
          </p:nvPr>
        </p:nvSpPr>
        <p:spPr>
          <a:xfrm>
            <a:off x="537633" y="1308292"/>
            <a:ext cx="4995425" cy="4525963"/>
          </a:xfrm>
        </p:spPr>
        <p:txBody>
          <a:bodyPr>
            <a:normAutofit fontScale="92500" lnSpcReduction="20000"/>
          </a:bodyPr>
          <a:lstStyle/>
          <a:p>
            <a:r>
              <a:rPr lang="en-US" dirty="0"/>
              <a:t>The Tor Project – Provides both web and script access to public repository information related to the Tor network – https://</a:t>
            </a:r>
            <a:r>
              <a:rPr lang="en-US" dirty="0" err="1"/>
              <a:t>metrics.torproject.org</a:t>
            </a:r>
            <a:r>
              <a:rPr lang="en-US" dirty="0"/>
              <a:t>  </a:t>
            </a:r>
          </a:p>
          <a:p>
            <a:r>
              <a:rPr lang="en-US" dirty="0"/>
              <a:t>Hosts are broken down into functions </a:t>
            </a:r>
          </a:p>
          <a:p>
            <a:pPr lvl="1"/>
            <a:r>
              <a:rPr lang="en-US" dirty="0"/>
              <a:t>Exit Nodes – End points from the Tor network to the public Internet </a:t>
            </a:r>
          </a:p>
          <a:p>
            <a:pPr lvl="1"/>
            <a:r>
              <a:rPr lang="en-US" dirty="0"/>
              <a:t>Directory Servers – Onion network routing control servers </a:t>
            </a:r>
          </a:p>
          <a:p>
            <a:pPr lvl="1"/>
            <a:r>
              <a:rPr lang="en-US" dirty="0"/>
              <a:t>Bridges – Control connections between Tor clients, Directory Servers and Exit Nodes </a:t>
            </a:r>
          </a:p>
          <a:p>
            <a:r>
              <a:rPr lang="en-US" dirty="0"/>
              <a:t>Example IP: 162.247.72.201 </a:t>
            </a:r>
          </a:p>
        </p:txBody>
      </p:sp>
      <p:pic>
        <p:nvPicPr>
          <p:cNvPr id="3" name="Picture 2">
            <a:extLst>
              <a:ext uri="{FF2B5EF4-FFF2-40B4-BE49-F238E27FC236}">
                <a16:creationId xmlns:a16="http://schemas.microsoft.com/office/drawing/2014/main" id="{5467078B-ABBB-E242-8EB5-275EF9E1660E}"/>
              </a:ext>
            </a:extLst>
          </p:cNvPr>
          <p:cNvPicPr>
            <a:picLocks noChangeAspect="1"/>
          </p:cNvPicPr>
          <p:nvPr/>
        </p:nvPicPr>
        <p:blipFill>
          <a:blip r:embed="rId2"/>
          <a:stretch>
            <a:fillRect/>
          </a:stretch>
        </p:blipFill>
        <p:spPr>
          <a:xfrm>
            <a:off x="5543819" y="960988"/>
            <a:ext cx="6501200" cy="5246174"/>
          </a:xfrm>
          <a:prstGeom prst="rect">
            <a:avLst/>
          </a:prstGeom>
        </p:spPr>
      </p:pic>
    </p:spTree>
    <p:extLst>
      <p:ext uri="{BB962C8B-B14F-4D97-AF65-F5344CB8AC3E}">
        <p14:creationId xmlns:p14="http://schemas.microsoft.com/office/powerpoint/2010/main" val="71752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513114" y="13717"/>
            <a:ext cx="9100457" cy="758444"/>
          </a:xfrm>
        </p:spPr>
        <p:txBody>
          <a:bodyPr>
            <a:normAutofit/>
          </a:bodyPr>
          <a:lstStyle/>
          <a:p>
            <a:r>
              <a:rPr lang="en-US" b="1" dirty="0"/>
              <a:t>Interacting with External Commands</a:t>
            </a:r>
          </a:p>
        </p:txBody>
      </p:sp>
      <p:sp>
        <p:nvSpPr>
          <p:cNvPr id="9" name="Slide Number Placeholder 8"/>
          <p:cNvSpPr>
            <a:spLocks noGrp="1"/>
          </p:cNvSpPr>
          <p:nvPr>
            <p:ph type="sldNum" sz="quarter" idx="12"/>
          </p:nvPr>
        </p:nvSpPr>
        <p:spPr/>
        <p:txBody>
          <a:bodyPr/>
          <a:lstStyle/>
          <a:p>
            <a:fld id="{027CC8FC-DC84-4CE8-AADD-ED05D9A2A54F}" type="slidenum">
              <a:rPr lang="en-US" smtClean="0"/>
              <a:pPr/>
              <a:t>21</a:t>
            </a:fld>
            <a:endParaRPr lang="en-US"/>
          </a:p>
        </p:txBody>
      </p:sp>
      <p:sp>
        <p:nvSpPr>
          <p:cNvPr id="16" name="Content Placeholder 15"/>
          <p:cNvSpPr>
            <a:spLocks noGrp="1"/>
          </p:cNvSpPr>
          <p:nvPr>
            <p:ph idx="13"/>
          </p:nvPr>
        </p:nvSpPr>
        <p:spPr>
          <a:xfrm>
            <a:off x="1929373" y="675815"/>
            <a:ext cx="9039443" cy="725523"/>
          </a:xfrm>
        </p:spPr>
        <p:txBody>
          <a:bodyPr>
            <a:normAutofit/>
          </a:bodyPr>
          <a:lstStyle/>
          <a:p>
            <a:pPr marL="0" lvl="1" indent="0">
              <a:spcBef>
                <a:spcPts val="900"/>
              </a:spcBef>
              <a:buSzPct val="80000"/>
              <a:buNone/>
            </a:pPr>
            <a:r>
              <a:rPr lang="en-US" sz="2400" b="1" dirty="0"/>
              <a:t>Interacting with other API’s Lookups, search scripts and more </a:t>
            </a:r>
          </a:p>
        </p:txBody>
      </p:sp>
      <p:sp>
        <p:nvSpPr>
          <p:cNvPr id="17" name="Content Placeholder 16"/>
          <p:cNvSpPr>
            <a:spLocks noGrp="1"/>
          </p:cNvSpPr>
          <p:nvPr>
            <p:ph idx="14"/>
          </p:nvPr>
        </p:nvSpPr>
        <p:spPr>
          <a:xfrm>
            <a:off x="250279" y="1272398"/>
            <a:ext cx="4289676" cy="5138505"/>
          </a:xfrm>
        </p:spPr>
        <p:txBody>
          <a:bodyPr>
            <a:normAutofit fontScale="77500" lnSpcReduction="20000"/>
          </a:bodyPr>
          <a:lstStyle/>
          <a:p>
            <a:pPr fontAlgn="t"/>
            <a:endParaRPr lang="en-US" dirty="0"/>
          </a:p>
          <a:p>
            <a:pPr fontAlgn="t"/>
            <a:r>
              <a:rPr lang="en-US" sz="2600" b="1" dirty="0"/>
              <a:t>Search for an IP address to see if it's part of the Tor</a:t>
            </a:r>
            <a:r>
              <a:rPr lang="en-US" sz="2600" dirty="0"/>
              <a:t> </a:t>
            </a:r>
          </a:p>
          <a:p>
            <a:pPr fontAlgn="t">
              <a:buNone/>
            </a:pPr>
            <a:r>
              <a:rPr lang="en-US" dirty="0"/>
              <a:t>	</a:t>
            </a:r>
            <a:r>
              <a:rPr lang="en-US" sz="2900" i="1" dirty="0"/>
              <a:t>index=security_logs sourcetype=nids </a:t>
            </a:r>
            <a:br>
              <a:rPr lang="en-US" sz="2900" i="1" dirty="0"/>
            </a:br>
            <a:r>
              <a:rPr lang="en-US" sz="2900" i="1" dirty="0"/>
              <a:t>| lookup torlookup </a:t>
            </a:r>
            <a:r>
              <a:rPr lang="en-US" sz="2900" i="1" dirty="0" err="1"/>
              <a:t>ip</a:t>
            </a:r>
            <a:r>
              <a:rPr lang="en-US" sz="2900" i="1" dirty="0"/>
              <a:t> AS clientip OUTPUT </a:t>
            </a:r>
            <a:r>
              <a:rPr lang="en-US" sz="2900" i="1" dirty="0" err="1"/>
              <a:t>torvalue</a:t>
            </a:r>
            <a:r>
              <a:rPr lang="en-US" sz="2900" i="1" dirty="0"/>
              <a:t> AS </a:t>
            </a:r>
            <a:r>
              <a:rPr lang="en-US" sz="2900" i="1" dirty="0" err="1"/>
              <a:t>TorInfo</a:t>
            </a:r>
            <a:r>
              <a:rPr lang="en-US" sz="2900" i="1" dirty="0"/>
              <a:t> </a:t>
            </a:r>
            <a:br>
              <a:rPr lang="en-US" sz="2900" i="1" dirty="0"/>
            </a:br>
            <a:r>
              <a:rPr lang="en-US" sz="2900" i="1" dirty="0"/>
              <a:t>| </a:t>
            </a:r>
            <a:r>
              <a:rPr lang="en-US" sz="2900" i="1" dirty="0" err="1"/>
              <a:t>fillnull</a:t>
            </a:r>
            <a:r>
              <a:rPr lang="en-US" sz="2900" i="1" dirty="0"/>
              <a:t> value=NotTorHost </a:t>
            </a:r>
            <a:r>
              <a:rPr lang="en-US" sz="2900" i="1" dirty="0" err="1"/>
              <a:t>TorInfo</a:t>
            </a:r>
            <a:br>
              <a:rPr lang="en-US" sz="2900" i="1" dirty="0"/>
            </a:br>
            <a:r>
              <a:rPr lang="en-US" sz="2900" i="1" dirty="0"/>
              <a:t>| table sourcetype. clientip, </a:t>
            </a:r>
            <a:r>
              <a:rPr lang="en-US" sz="2900" i="1" dirty="0" err="1"/>
              <a:t>TorInfo</a:t>
            </a:r>
            <a:endParaRPr lang="en-US" i="1" dirty="0"/>
          </a:p>
          <a:p>
            <a:pPr fontAlgn="t">
              <a:buNone/>
            </a:pPr>
            <a:r>
              <a:rPr lang="en-US" dirty="0"/>
              <a:t>	</a:t>
            </a:r>
            <a:r>
              <a:rPr lang="en-US" b="1" dirty="0"/>
              <a:t>Positive Hit </a:t>
            </a:r>
          </a:p>
          <a:p>
            <a:pPr fontAlgn="t">
              <a:buNone/>
            </a:pPr>
            <a:endParaRPr lang="en-US" dirty="0"/>
          </a:p>
          <a:p>
            <a:pPr fontAlgn="t">
              <a:buNone/>
            </a:pPr>
            <a:endParaRPr lang="en-US" dirty="0"/>
          </a:p>
          <a:p>
            <a:pPr fontAlgn="t">
              <a:buNone/>
            </a:pPr>
            <a:r>
              <a:rPr lang="en-US" dirty="0"/>
              <a:t>	</a:t>
            </a:r>
            <a:r>
              <a:rPr lang="en-US" b="1" dirty="0"/>
              <a:t>Negative Hit – (Custom result)</a:t>
            </a:r>
          </a:p>
          <a:p>
            <a:pPr fontAlgn="t">
              <a:buNone/>
            </a:pPr>
            <a:endParaRPr lang="en-US" b="1" dirty="0"/>
          </a:p>
          <a:p>
            <a:pPr fontAlgn="t">
              <a:buNone/>
            </a:pPr>
            <a:endParaRPr lang="en-US" dirty="0"/>
          </a:p>
          <a:p>
            <a:pPr marL="0" indent="0">
              <a:buNone/>
            </a:pPr>
            <a:endParaRPr lang="en-US" dirty="0"/>
          </a:p>
        </p:txBody>
      </p:sp>
      <p:pic>
        <p:nvPicPr>
          <p:cNvPr id="12" name="Picture 11"/>
          <p:cNvPicPr>
            <a:picLocks noChangeAspect="1"/>
          </p:cNvPicPr>
          <p:nvPr/>
        </p:nvPicPr>
        <p:blipFill>
          <a:blip r:embed="rId3"/>
          <a:stretch>
            <a:fillRect/>
          </a:stretch>
        </p:blipFill>
        <p:spPr>
          <a:xfrm>
            <a:off x="647958" y="4645585"/>
            <a:ext cx="3667969" cy="440267"/>
          </a:xfrm>
          <a:prstGeom prst="rect">
            <a:avLst/>
          </a:prstGeom>
        </p:spPr>
      </p:pic>
      <p:sp>
        <p:nvSpPr>
          <p:cNvPr id="2" name="TextBox 1">
            <a:extLst>
              <a:ext uri="{FF2B5EF4-FFF2-40B4-BE49-F238E27FC236}">
                <a16:creationId xmlns:a16="http://schemas.microsoft.com/office/drawing/2014/main" id="{63675201-1BC8-BB46-830C-BC4EC4073F5F}"/>
              </a:ext>
            </a:extLst>
          </p:cNvPr>
          <p:cNvSpPr txBox="1"/>
          <p:nvPr/>
        </p:nvSpPr>
        <p:spPr>
          <a:xfrm>
            <a:off x="647958" y="5830157"/>
            <a:ext cx="1306286" cy="369332"/>
          </a:xfrm>
          <a:prstGeom prst="rect">
            <a:avLst/>
          </a:prstGeom>
          <a:solidFill>
            <a:schemeClr val="tx1"/>
          </a:solidFill>
        </p:spPr>
        <p:txBody>
          <a:bodyPr wrap="square" rtlCol="0">
            <a:spAutoFit/>
          </a:bodyPr>
          <a:lstStyle/>
          <a:p>
            <a:r>
              <a:rPr lang="en-US" dirty="0">
                <a:solidFill>
                  <a:schemeClr val="accent5"/>
                </a:solidFill>
              </a:rPr>
              <a:t>NotTorHost</a:t>
            </a:r>
          </a:p>
        </p:txBody>
      </p:sp>
      <p:pic>
        <p:nvPicPr>
          <p:cNvPr id="5" name="Picture 4">
            <a:extLst>
              <a:ext uri="{FF2B5EF4-FFF2-40B4-BE49-F238E27FC236}">
                <a16:creationId xmlns:a16="http://schemas.microsoft.com/office/drawing/2014/main" id="{F96A6A6C-D239-B448-95C8-4E2F56DC4B3D}"/>
              </a:ext>
            </a:extLst>
          </p:cNvPr>
          <p:cNvPicPr>
            <a:picLocks noChangeAspect="1"/>
          </p:cNvPicPr>
          <p:nvPr/>
        </p:nvPicPr>
        <p:blipFill>
          <a:blip r:embed="rId4"/>
          <a:stretch>
            <a:fillRect/>
          </a:stretch>
        </p:blipFill>
        <p:spPr>
          <a:xfrm>
            <a:off x="4713606" y="1434259"/>
            <a:ext cx="7080715" cy="4262235"/>
          </a:xfrm>
          <a:prstGeom prst="rect">
            <a:avLst/>
          </a:prstGeom>
        </p:spPr>
      </p:pic>
    </p:spTree>
    <p:extLst>
      <p:ext uri="{BB962C8B-B14F-4D97-AF65-F5344CB8AC3E}">
        <p14:creationId xmlns:p14="http://schemas.microsoft.com/office/powerpoint/2010/main" val="236616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3BCB-515B-644D-AB0B-2A273E7F9790}"/>
              </a:ext>
            </a:extLst>
          </p:cNvPr>
          <p:cNvSpPr>
            <a:spLocks noGrp="1"/>
          </p:cNvSpPr>
          <p:nvPr>
            <p:ph type="title"/>
          </p:nvPr>
        </p:nvSpPr>
        <p:spPr>
          <a:xfrm>
            <a:off x="965143" y="2171896"/>
            <a:ext cx="9905998" cy="1478570"/>
          </a:xfrm>
        </p:spPr>
        <p:txBody>
          <a:bodyPr/>
          <a:lstStyle/>
          <a:p>
            <a:r>
              <a:rPr lang="en-US" dirty="0"/>
              <a:t>How We do this? – Walkthrough </a:t>
            </a:r>
          </a:p>
        </p:txBody>
      </p:sp>
    </p:spTree>
    <p:extLst>
      <p:ext uri="{BB962C8B-B14F-4D97-AF65-F5344CB8AC3E}">
        <p14:creationId xmlns:p14="http://schemas.microsoft.com/office/powerpoint/2010/main" val="78747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26B-98A8-814F-8D83-05FCCDBA4970}"/>
              </a:ext>
            </a:extLst>
          </p:cNvPr>
          <p:cNvSpPr>
            <a:spLocks noGrp="1"/>
          </p:cNvSpPr>
          <p:nvPr>
            <p:ph type="title"/>
          </p:nvPr>
        </p:nvSpPr>
        <p:spPr>
          <a:xfrm>
            <a:off x="1205959" y="0"/>
            <a:ext cx="9905998" cy="892885"/>
          </a:xfrm>
        </p:spPr>
        <p:txBody>
          <a:bodyPr/>
          <a:lstStyle/>
          <a:p>
            <a:r>
              <a:rPr lang="en-US" dirty="0"/>
              <a:t>Demo – Walkthrough </a:t>
            </a:r>
          </a:p>
        </p:txBody>
      </p:sp>
      <p:sp>
        <p:nvSpPr>
          <p:cNvPr id="4" name="Content Placeholder 3">
            <a:extLst>
              <a:ext uri="{FF2B5EF4-FFF2-40B4-BE49-F238E27FC236}">
                <a16:creationId xmlns:a16="http://schemas.microsoft.com/office/drawing/2014/main" id="{7EDC5711-276A-3942-8D3D-F0BAC8D70A83}"/>
              </a:ext>
            </a:extLst>
          </p:cNvPr>
          <p:cNvSpPr>
            <a:spLocks noGrp="1"/>
          </p:cNvSpPr>
          <p:nvPr>
            <p:ph idx="14"/>
          </p:nvPr>
        </p:nvSpPr>
        <p:spPr>
          <a:xfrm>
            <a:off x="838575" y="892885"/>
            <a:ext cx="4995425" cy="5531064"/>
          </a:xfrm>
        </p:spPr>
        <p:txBody>
          <a:bodyPr>
            <a:normAutofit fontScale="85000" lnSpcReduction="20000"/>
          </a:bodyPr>
          <a:lstStyle/>
          <a:p>
            <a:r>
              <a:rPr lang="en-US" dirty="0"/>
              <a:t>Script uses external lookup from DNS for a hosted site </a:t>
            </a:r>
          </a:p>
          <a:p>
            <a:pPr lvl="1"/>
            <a:r>
              <a:rPr lang="en-US" dirty="0" err="1"/>
              <a:t>Dan.co.uk</a:t>
            </a:r>
            <a:r>
              <a:rPr lang="en-US" dirty="0"/>
              <a:t> maintains a DNS response that lists Tor information about IP</a:t>
            </a:r>
          </a:p>
          <a:p>
            <a:pPr lvl="2"/>
            <a:r>
              <a:rPr lang="en-US" dirty="0"/>
              <a:t>https[:]</a:t>
            </a:r>
            <a:r>
              <a:rPr lang="en-US" dirty="0" err="1"/>
              <a:t>www.dan.me.uk</a:t>
            </a:r>
            <a:r>
              <a:rPr lang="en-US" dirty="0"/>
              <a:t>/</a:t>
            </a:r>
            <a:r>
              <a:rPr lang="en-US" dirty="0" err="1"/>
              <a:t>dnsbl</a:t>
            </a:r>
            <a:r>
              <a:rPr lang="en-US" dirty="0"/>
              <a:t> </a:t>
            </a:r>
          </a:p>
          <a:p>
            <a:pPr lvl="1"/>
            <a:r>
              <a:rPr lang="en-US" dirty="0"/>
              <a:t>Take IPv4 address (Can to IPv6) </a:t>
            </a:r>
          </a:p>
          <a:p>
            <a:pPr lvl="2"/>
            <a:r>
              <a:rPr lang="en-US" dirty="0"/>
              <a:t>Reverse the IP to embed it into a DNS A record query </a:t>
            </a:r>
            <a:br>
              <a:rPr lang="en-US" dirty="0"/>
            </a:br>
            <a:r>
              <a:rPr lang="en-US" dirty="0"/>
              <a:t>192.2.0.123 </a:t>
            </a:r>
            <a:br>
              <a:rPr lang="en-US" dirty="0"/>
            </a:br>
            <a:r>
              <a:rPr lang="en-US" dirty="0"/>
              <a:t>123.0.2.192.torexit.dan.me.uk  </a:t>
            </a:r>
          </a:p>
          <a:p>
            <a:pPr lvl="1"/>
            <a:r>
              <a:rPr lang="en-US" dirty="0"/>
              <a:t>Response  </a:t>
            </a:r>
          </a:p>
          <a:p>
            <a:pPr lvl="2"/>
            <a:r>
              <a:rPr lang="en-US" dirty="0"/>
              <a:t>If IP is a match response will be A record of 127.0.0.100 </a:t>
            </a:r>
          </a:p>
          <a:p>
            <a:pPr lvl="2"/>
            <a:r>
              <a:rPr lang="en-US" dirty="0"/>
              <a:t>Following up with a TXT record with extra information</a:t>
            </a:r>
          </a:p>
          <a:p>
            <a:pPr marL="457200" lvl="1" indent="0">
              <a:buNone/>
            </a:pPr>
            <a:r>
              <a:rPr lang="en-US" sz="2033" dirty="0"/>
              <a:t>N:&lt;</a:t>
            </a:r>
            <a:r>
              <a:rPr lang="en-US" sz="2033" dirty="0" err="1"/>
              <a:t>nodename</a:t>
            </a:r>
            <a:r>
              <a:rPr lang="en-US" sz="2033" dirty="0"/>
              <a:t>&gt;/P:&lt;port1[,port2]&gt;/F:&lt;flags&gt;</a:t>
            </a:r>
          </a:p>
          <a:p>
            <a:pPr marL="457200" lvl="1" indent="0">
              <a:buNone/>
            </a:pPr>
            <a:endParaRPr lang="en-US" dirty="0"/>
          </a:p>
          <a:p>
            <a:pPr lvl="1"/>
            <a:r>
              <a:rPr lang="en-US" dirty="0"/>
              <a:t>Grab Response data Add Flag Info return results to Splunk </a:t>
            </a:r>
          </a:p>
        </p:txBody>
      </p:sp>
      <p:sp>
        <p:nvSpPr>
          <p:cNvPr id="5" name="TextBox 4">
            <a:extLst>
              <a:ext uri="{FF2B5EF4-FFF2-40B4-BE49-F238E27FC236}">
                <a16:creationId xmlns:a16="http://schemas.microsoft.com/office/drawing/2014/main" id="{73388A56-1F52-DE4F-B729-3BADF6A21425}"/>
              </a:ext>
            </a:extLst>
          </p:cNvPr>
          <p:cNvSpPr txBox="1"/>
          <p:nvPr/>
        </p:nvSpPr>
        <p:spPr>
          <a:xfrm>
            <a:off x="6158958" y="892885"/>
            <a:ext cx="5334703" cy="5355312"/>
          </a:xfrm>
          <a:prstGeom prst="rect">
            <a:avLst/>
          </a:prstGeom>
          <a:noFill/>
        </p:spPr>
        <p:txBody>
          <a:bodyPr wrap="square" rtlCol="0">
            <a:spAutoFit/>
          </a:bodyPr>
          <a:lstStyle/>
          <a:p>
            <a:r>
              <a:rPr lang="en-US" dirty="0"/>
              <a:t>BUILD THE SPLUNK LOOKUP COMMAND/SCRIPT </a:t>
            </a:r>
          </a:p>
          <a:p>
            <a:r>
              <a:rPr lang="en-US" dirty="0"/>
              <a:t>Apply to </a:t>
            </a:r>
            <a:r>
              <a:rPr lang="en-US" dirty="0" err="1"/>
              <a:t>transforms.conf</a:t>
            </a:r>
            <a:r>
              <a:rPr lang="en-US" dirty="0"/>
              <a:t>  </a:t>
            </a:r>
          </a:p>
          <a:p>
            <a:br>
              <a:rPr lang="en-US" dirty="0"/>
            </a:br>
            <a:r>
              <a:rPr lang="en-US" dirty="0"/>
              <a:t>$SPLUNK_HOME/</a:t>
            </a:r>
            <a:r>
              <a:rPr lang="en-US" dirty="0" err="1"/>
              <a:t>etc</a:t>
            </a:r>
            <a:r>
              <a:rPr lang="en-US" dirty="0"/>
              <a:t>/system/local/ </a:t>
            </a:r>
            <a:br>
              <a:rPr lang="en-US" dirty="0"/>
            </a:br>
            <a:r>
              <a:rPr lang="en-US" dirty="0"/>
              <a:t># </a:t>
            </a:r>
          </a:p>
          <a:p>
            <a:r>
              <a:rPr lang="en-US" dirty="0"/>
              <a:t># Lookup NAME </a:t>
            </a:r>
            <a:br>
              <a:rPr lang="en-US" dirty="0"/>
            </a:br>
            <a:r>
              <a:rPr lang="en-US" dirty="0"/>
              <a:t>[</a:t>
            </a:r>
            <a:r>
              <a:rPr lang="en-US" dirty="0" err="1"/>
              <a:t>torlookup</a:t>
            </a:r>
            <a:r>
              <a:rPr lang="en-US" dirty="0"/>
              <a:t>] </a:t>
            </a:r>
          </a:p>
          <a:p>
            <a:r>
              <a:rPr lang="en-US" dirty="0" err="1"/>
              <a:t>External_cmd</a:t>
            </a:r>
            <a:r>
              <a:rPr lang="en-US" dirty="0"/>
              <a:t> = </a:t>
            </a:r>
            <a:r>
              <a:rPr lang="en-US" dirty="0" err="1"/>
              <a:t>Tor_DNS_lookup.py</a:t>
            </a:r>
            <a:r>
              <a:rPr lang="en-US" dirty="0"/>
              <a:t> EXT_IP </a:t>
            </a:r>
            <a:r>
              <a:rPr lang="en-US" dirty="0" err="1"/>
              <a:t>TorResult</a:t>
            </a:r>
            <a:r>
              <a:rPr lang="en-US" dirty="0"/>
              <a:t> </a:t>
            </a:r>
          </a:p>
          <a:p>
            <a:r>
              <a:rPr lang="en-US" dirty="0" err="1"/>
              <a:t>Fields_list</a:t>
            </a:r>
            <a:r>
              <a:rPr lang="en-US" dirty="0"/>
              <a:t> = EXT_IP, </a:t>
            </a:r>
            <a:r>
              <a:rPr lang="en-US" dirty="0" err="1"/>
              <a:t>TorResult</a:t>
            </a:r>
            <a:r>
              <a:rPr lang="en-US" dirty="0"/>
              <a:t>  </a:t>
            </a:r>
            <a:br>
              <a:rPr lang="en-US" dirty="0"/>
            </a:br>
            <a:br>
              <a:rPr lang="en-US" dirty="0"/>
            </a:br>
            <a:br>
              <a:rPr lang="en-US" dirty="0"/>
            </a:br>
            <a:r>
              <a:rPr lang="en-US" b="1" dirty="0"/>
              <a:t>RUN A SEARCH </a:t>
            </a:r>
            <a:br>
              <a:rPr lang="en-US" b="1" dirty="0"/>
            </a:br>
            <a:br>
              <a:rPr lang="en-US" dirty="0"/>
            </a:br>
            <a:r>
              <a:rPr lang="en-US" dirty="0"/>
              <a:t>index=</a:t>
            </a:r>
            <a:r>
              <a:rPr lang="en-US" dirty="0" err="1"/>
              <a:t>zimperium</a:t>
            </a:r>
            <a:r>
              <a:rPr lang="en-US" dirty="0"/>
              <a:t> "</a:t>
            </a:r>
            <a:r>
              <a:rPr lang="en-US" dirty="0" err="1"/>
              <a:t>threat.general.external_ip</a:t>
            </a:r>
            <a:r>
              <a:rPr lang="en-US" dirty="0"/>
              <a:t>"="*" </a:t>
            </a:r>
            <a:br>
              <a:rPr lang="en-US" dirty="0"/>
            </a:br>
            <a:r>
              <a:rPr lang="en-US" dirty="0"/>
              <a:t>| stats count by </a:t>
            </a:r>
            <a:r>
              <a:rPr lang="en-US" dirty="0" err="1"/>
              <a:t>threat.general.external_ip</a:t>
            </a:r>
            <a:r>
              <a:rPr lang="en-US" dirty="0"/>
              <a:t>, "</a:t>
            </a:r>
            <a:r>
              <a:rPr lang="en-US" dirty="0" err="1"/>
              <a:t>threat.name</a:t>
            </a:r>
            <a:r>
              <a:rPr lang="en-US" dirty="0"/>
              <a:t>"  </a:t>
            </a:r>
            <a:br>
              <a:rPr lang="en-US" dirty="0"/>
            </a:br>
            <a:r>
              <a:rPr lang="en-US" dirty="0"/>
              <a:t>| rename "</a:t>
            </a:r>
            <a:r>
              <a:rPr lang="en-US" dirty="0" err="1"/>
              <a:t>threat.general.external_ip</a:t>
            </a:r>
            <a:r>
              <a:rPr lang="en-US" dirty="0"/>
              <a:t>" AS EXT_IP </a:t>
            </a:r>
            <a:br>
              <a:rPr lang="en-US" dirty="0"/>
            </a:br>
            <a:r>
              <a:rPr lang="en-US" dirty="0"/>
              <a:t>| lookup </a:t>
            </a:r>
            <a:r>
              <a:rPr lang="en-US" dirty="0" err="1"/>
              <a:t>torlookup</a:t>
            </a:r>
            <a:r>
              <a:rPr lang="en-US" dirty="0"/>
              <a:t> EXT_IP OUTPUT </a:t>
            </a:r>
            <a:r>
              <a:rPr lang="en-US" dirty="0" err="1"/>
              <a:t>TorResult</a:t>
            </a:r>
            <a:r>
              <a:rPr lang="en-US" dirty="0"/>
              <a:t> </a:t>
            </a:r>
            <a:br>
              <a:rPr lang="en-US" dirty="0"/>
            </a:br>
            <a:r>
              <a:rPr lang="en-US" dirty="0"/>
              <a:t>| table EXT_IP,"</a:t>
            </a:r>
            <a:r>
              <a:rPr lang="en-US" dirty="0" err="1"/>
              <a:t>threat.name</a:t>
            </a:r>
            <a:r>
              <a:rPr lang="en-US" dirty="0"/>
              <a:t>", </a:t>
            </a:r>
            <a:r>
              <a:rPr lang="en-US" dirty="0" err="1"/>
              <a:t>TorResult</a:t>
            </a:r>
            <a:endParaRPr lang="en-US" dirty="0"/>
          </a:p>
        </p:txBody>
      </p:sp>
    </p:spTree>
    <p:extLst>
      <p:ext uri="{BB962C8B-B14F-4D97-AF65-F5344CB8AC3E}">
        <p14:creationId xmlns:p14="http://schemas.microsoft.com/office/powerpoint/2010/main" val="158020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F74E-2525-A44D-9D9F-26982F67B1DC}"/>
              </a:ext>
            </a:extLst>
          </p:cNvPr>
          <p:cNvSpPr>
            <a:spLocks noGrp="1"/>
          </p:cNvSpPr>
          <p:nvPr>
            <p:ph type="title"/>
          </p:nvPr>
        </p:nvSpPr>
        <p:spPr>
          <a:xfrm>
            <a:off x="1108756" y="2175175"/>
            <a:ext cx="9905998" cy="1478570"/>
          </a:xfrm>
        </p:spPr>
        <p:txBody>
          <a:bodyPr/>
          <a:lstStyle/>
          <a:p>
            <a:r>
              <a:rPr lang="en-US" dirty="0"/>
              <a:t>More Examples – </a:t>
            </a:r>
            <a:br>
              <a:rPr lang="en-US" dirty="0"/>
            </a:br>
            <a:r>
              <a:rPr lang="en-US" dirty="0"/>
              <a:t>	3</a:t>
            </a:r>
            <a:r>
              <a:rPr lang="en-US" baseline="30000" dirty="0"/>
              <a:t>rd</a:t>
            </a:r>
            <a:r>
              <a:rPr lang="en-US" dirty="0"/>
              <a:t> Party Data</a:t>
            </a:r>
          </a:p>
        </p:txBody>
      </p:sp>
    </p:spTree>
    <p:extLst>
      <p:ext uri="{BB962C8B-B14F-4D97-AF65-F5344CB8AC3E}">
        <p14:creationId xmlns:p14="http://schemas.microsoft.com/office/powerpoint/2010/main" val="524669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814C-A1F4-A141-994E-987057453000}"/>
              </a:ext>
            </a:extLst>
          </p:cNvPr>
          <p:cNvSpPr>
            <a:spLocks noGrp="1"/>
          </p:cNvSpPr>
          <p:nvPr>
            <p:ph type="title"/>
          </p:nvPr>
        </p:nvSpPr>
        <p:spPr>
          <a:xfrm>
            <a:off x="1141413" y="618518"/>
            <a:ext cx="9905998" cy="589796"/>
          </a:xfrm>
        </p:spPr>
        <p:txBody>
          <a:bodyPr/>
          <a:lstStyle/>
          <a:p>
            <a:r>
              <a:rPr lang="en-US" dirty="0"/>
              <a:t>Examples - 3</a:t>
            </a:r>
            <a:r>
              <a:rPr lang="en-US" baseline="30000" dirty="0"/>
              <a:t>rd</a:t>
            </a:r>
            <a:r>
              <a:rPr lang="en-US" dirty="0"/>
              <a:t> Party Data</a:t>
            </a:r>
          </a:p>
        </p:txBody>
      </p:sp>
      <p:sp>
        <p:nvSpPr>
          <p:cNvPr id="3" name="Content Placeholder 2">
            <a:extLst>
              <a:ext uri="{FF2B5EF4-FFF2-40B4-BE49-F238E27FC236}">
                <a16:creationId xmlns:a16="http://schemas.microsoft.com/office/drawing/2014/main" id="{7E091128-B4BD-7245-9509-9BFC5B1BED63}"/>
              </a:ext>
            </a:extLst>
          </p:cNvPr>
          <p:cNvSpPr>
            <a:spLocks noGrp="1"/>
          </p:cNvSpPr>
          <p:nvPr>
            <p:ph idx="1"/>
          </p:nvPr>
        </p:nvSpPr>
        <p:spPr>
          <a:xfrm>
            <a:off x="1141413" y="1443944"/>
            <a:ext cx="9905999" cy="3541714"/>
          </a:xfrm>
        </p:spPr>
        <p:txBody>
          <a:bodyPr/>
          <a:lstStyle/>
          <a:p>
            <a:r>
              <a:rPr lang="en-US" dirty="0"/>
              <a:t>JSON twitter </a:t>
            </a:r>
          </a:p>
          <a:p>
            <a:pPr lvl="1"/>
            <a:r>
              <a:rPr lang="en-US" dirty="0"/>
              <a:t>Follow </a:t>
            </a:r>
            <a:r>
              <a:rPr lang="en-US" dirty="0" err="1"/>
              <a:t>Marai</a:t>
            </a:r>
            <a:r>
              <a:rPr lang="en-US" dirty="0"/>
              <a:t> </a:t>
            </a:r>
            <a:r>
              <a:rPr lang="en-US" dirty="0" err="1"/>
              <a:t>iot</a:t>
            </a:r>
            <a:r>
              <a:rPr lang="en-US" dirty="0"/>
              <a:t> botnet </a:t>
            </a:r>
          </a:p>
          <a:p>
            <a:pPr lvl="1"/>
            <a:r>
              <a:rPr lang="en-US" dirty="0"/>
              <a:t>Keywords of interest / brand status </a:t>
            </a:r>
          </a:p>
          <a:p>
            <a:pPr lvl="1"/>
            <a:r>
              <a:rPr lang="en-US" dirty="0"/>
              <a:t>Catalog leaks </a:t>
            </a:r>
            <a:r>
              <a:rPr lang="en-US" dirty="0" err="1"/>
              <a:t>pastebins</a:t>
            </a:r>
            <a:endParaRPr lang="en-US" dirty="0"/>
          </a:p>
          <a:p>
            <a:r>
              <a:rPr lang="en-US" dirty="0" err="1"/>
              <a:t>Shodan</a:t>
            </a:r>
            <a:r>
              <a:rPr lang="en-US" dirty="0"/>
              <a:t> </a:t>
            </a:r>
          </a:p>
          <a:p>
            <a:pPr lvl="1"/>
            <a:r>
              <a:rPr lang="en-US" dirty="0"/>
              <a:t>Lookup and pivots </a:t>
            </a:r>
          </a:p>
          <a:p>
            <a:pPr lvl="1"/>
            <a:r>
              <a:rPr lang="en-US" dirty="0"/>
              <a:t>HL App </a:t>
            </a:r>
          </a:p>
          <a:p>
            <a:pPr lvl="1"/>
            <a:endParaRPr lang="en-US" dirty="0"/>
          </a:p>
        </p:txBody>
      </p:sp>
    </p:spTree>
    <p:extLst>
      <p:ext uri="{BB962C8B-B14F-4D97-AF65-F5344CB8AC3E}">
        <p14:creationId xmlns:p14="http://schemas.microsoft.com/office/powerpoint/2010/main" val="108128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0FFD-B95B-044D-8923-87B1F9B73FEE}"/>
              </a:ext>
            </a:extLst>
          </p:cNvPr>
          <p:cNvSpPr>
            <a:spLocks noGrp="1"/>
          </p:cNvSpPr>
          <p:nvPr>
            <p:ph type="title"/>
          </p:nvPr>
        </p:nvSpPr>
        <p:spPr>
          <a:xfrm>
            <a:off x="1380898" y="2164290"/>
            <a:ext cx="9905998" cy="1478570"/>
          </a:xfrm>
        </p:spPr>
        <p:txBody>
          <a:bodyPr/>
          <a:lstStyle/>
          <a:p>
            <a:r>
              <a:rPr lang="en-US" dirty="0"/>
              <a:t>Twitter Data </a:t>
            </a:r>
          </a:p>
        </p:txBody>
      </p:sp>
    </p:spTree>
    <p:extLst>
      <p:ext uri="{BB962C8B-B14F-4D97-AF65-F5344CB8AC3E}">
        <p14:creationId xmlns:p14="http://schemas.microsoft.com/office/powerpoint/2010/main" val="174258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16CB-FC01-624B-9A0A-65DFB9BA9B52}"/>
              </a:ext>
            </a:extLst>
          </p:cNvPr>
          <p:cNvSpPr>
            <a:spLocks noGrp="1"/>
          </p:cNvSpPr>
          <p:nvPr>
            <p:ph type="title"/>
          </p:nvPr>
        </p:nvSpPr>
        <p:spPr>
          <a:xfrm>
            <a:off x="1282929" y="81255"/>
            <a:ext cx="9905998" cy="716570"/>
          </a:xfrm>
        </p:spPr>
        <p:txBody>
          <a:bodyPr/>
          <a:lstStyle/>
          <a:p>
            <a:r>
              <a:rPr lang="en-US" dirty="0"/>
              <a:t>Follow that botnet –</a:t>
            </a:r>
            <a:r>
              <a:rPr lang="en-US" dirty="0" err="1"/>
              <a:t>Marai</a:t>
            </a:r>
            <a:r>
              <a:rPr lang="en-US" dirty="0"/>
              <a:t> IOT botnet</a:t>
            </a:r>
          </a:p>
        </p:txBody>
      </p:sp>
      <p:sp>
        <p:nvSpPr>
          <p:cNvPr id="3" name="Content Placeholder 2">
            <a:extLst>
              <a:ext uri="{FF2B5EF4-FFF2-40B4-BE49-F238E27FC236}">
                <a16:creationId xmlns:a16="http://schemas.microsoft.com/office/drawing/2014/main" id="{5EE803F3-C10E-7742-9E71-173C617C6F00}"/>
              </a:ext>
            </a:extLst>
          </p:cNvPr>
          <p:cNvSpPr>
            <a:spLocks noGrp="1"/>
          </p:cNvSpPr>
          <p:nvPr>
            <p:ph idx="1"/>
          </p:nvPr>
        </p:nvSpPr>
        <p:spPr>
          <a:xfrm>
            <a:off x="1054327" y="863139"/>
            <a:ext cx="3615644" cy="4917175"/>
          </a:xfrm>
        </p:spPr>
        <p:txBody>
          <a:bodyPr>
            <a:normAutofit fontScale="32500" lnSpcReduction="20000"/>
          </a:bodyPr>
          <a:lstStyle/>
          <a:p>
            <a:r>
              <a:rPr lang="en-US" sz="4900" b="1" dirty="0"/>
              <a:t>Background</a:t>
            </a:r>
          </a:p>
          <a:p>
            <a:pPr marL="0" indent="0">
              <a:buNone/>
            </a:pPr>
            <a:r>
              <a:rPr lang="en-US" sz="3600" b="1" dirty="0" err="1"/>
              <a:t>Mi</a:t>
            </a:r>
            <a:r>
              <a:rPr lang="en-US" sz="4300" b="1" dirty="0" err="1"/>
              <a:t>rai</a:t>
            </a:r>
            <a:r>
              <a:rPr lang="en-US" sz="4300" dirty="0"/>
              <a:t>(Japanese for "the future", </a:t>
            </a:r>
            <a:r>
              <a:rPr lang="ja-JP" altLang="en-US" sz="4300" dirty="0"/>
              <a:t>未来</a:t>
            </a:r>
            <a:r>
              <a:rPr lang="en-US" altLang="ja-JP" sz="4300" dirty="0"/>
              <a:t>) </a:t>
            </a:r>
            <a:r>
              <a:rPr lang="en-US" sz="4300" dirty="0"/>
              <a:t>is a malware  that turns networked devices running Linux into remotely controlled "bots" that can be used as part of a botnet in large-scale network attacks. It primarily targets online consumer devices such as IP cameras and home routers. The </a:t>
            </a:r>
            <a:r>
              <a:rPr lang="en-US" sz="4300" dirty="0" err="1"/>
              <a:t>Mirai</a:t>
            </a:r>
            <a:r>
              <a:rPr lang="en-US" sz="4300" dirty="0"/>
              <a:t> botnet was first found in August 2016</a:t>
            </a:r>
            <a:r>
              <a:rPr lang="en-US" sz="4300" baseline="30000" dirty="0"/>
              <a:t> </a:t>
            </a:r>
            <a:r>
              <a:rPr lang="en-US" sz="4300" dirty="0"/>
              <a:t>by </a:t>
            </a:r>
            <a:r>
              <a:rPr lang="en-US" sz="4300" dirty="0" err="1"/>
              <a:t>MalwareMustDie</a:t>
            </a:r>
            <a:r>
              <a:rPr lang="en-US" sz="4300" dirty="0"/>
              <a:t>, a </a:t>
            </a:r>
            <a:r>
              <a:rPr lang="en-US" sz="4300" dirty="0" err="1"/>
              <a:t>whitehat</a:t>
            </a:r>
            <a:r>
              <a:rPr lang="en-US" sz="4300" dirty="0"/>
              <a:t> malware research group, and has been used in some of the largest and most disruptive distributed denial of service (DDoS) attacks, including an attack on 20 September 2016on computer security journalist Brian Krebs's web site, an attack on French web host OVH, and the October 2016 </a:t>
            </a:r>
            <a:r>
              <a:rPr lang="en-US" sz="4300" dirty="0" err="1"/>
              <a:t>Dyn</a:t>
            </a:r>
            <a:r>
              <a:rPr lang="en-US" sz="4300" dirty="0"/>
              <a:t> cyberattack.</a:t>
            </a:r>
            <a:r>
              <a:rPr lang="en-US" sz="4300" baseline="30000" dirty="0"/>
              <a:t> </a:t>
            </a:r>
            <a:r>
              <a:rPr lang="en-US" sz="4300" dirty="0"/>
              <a:t>According to a leaked chat log between Anna-</a:t>
            </a:r>
            <a:r>
              <a:rPr lang="en-US" sz="4300" dirty="0" err="1"/>
              <a:t>senpai</a:t>
            </a:r>
            <a:r>
              <a:rPr lang="en-US" sz="4300" dirty="0"/>
              <a:t> and Robert Coelho, </a:t>
            </a:r>
            <a:r>
              <a:rPr lang="en-US" sz="4300" dirty="0" err="1"/>
              <a:t>Mirai</a:t>
            </a:r>
            <a:r>
              <a:rPr lang="en-US" sz="4300" dirty="0"/>
              <a:t> was named after the 2011 TV anime series </a:t>
            </a:r>
            <a:r>
              <a:rPr lang="en-US" sz="4300" i="1" dirty="0" err="1"/>
              <a:t>Mirai</a:t>
            </a:r>
            <a:r>
              <a:rPr lang="en-US" sz="4300" i="1" dirty="0"/>
              <a:t> Nikki</a:t>
            </a:r>
            <a:r>
              <a:rPr lang="en-US" sz="4300" dirty="0"/>
              <a:t>. </a:t>
            </a:r>
          </a:p>
          <a:p>
            <a:pPr marL="0" indent="0">
              <a:buNone/>
            </a:pPr>
            <a:r>
              <a:rPr lang="en-US" sz="4300" dirty="0"/>
              <a:t>-  Wikipedia -https://</a:t>
            </a:r>
            <a:r>
              <a:rPr lang="en-US" sz="4300" dirty="0" err="1"/>
              <a:t>en.wikipedia.org</a:t>
            </a:r>
            <a:r>
              <a:rPr lang="en-US" sz="4300" dirty="0"/>
              <a:t>/wiki/</a:t>
            </a:r>
            <a:r>
              <a:rPr lang="en-US" sz="4300" dirty="0" err="1"/>
              <a:t>Mirai</a:t>
            </a:r>
            <a:r>
              <a:rPr lang="en-US" sz="4300" dirty="0"/>
              <a:t>_(malware)</a:t>
            </a:r>
          </a:p>
          <a:p>
            <a:endParaRPr lang="en-US" sz="3400" b="1" dirty="0"/>
          </a:p>
        </p:txBody>
      </p:sp>
      <p:pic>
        <p:nvPicPr>
          <p:cNvPr id="6" name="Picture 5">
            <a:extLst>
              <a:ext uri="{FF2B5EF4-FFF2-40B4-BE49-F238E27FC236}">
                <a16:creationId xmlns:a16="http://schemas.microsoft.com/office/drawing/2014/main" id="{F6FD6D54-B45B-684C-BBEB-37FC616EEB71}"/>
              </a:ext>
            </a:extLst>
          </p:cNvPr>
          <p:cNvPicPr>
            <a:picLocks noChangeAspect="1"/>
          </p:cNvPicPr>
          <p:nvPr/>
        </p:nvPicPr>
        <p:blipFill>
          <a:blip r:embed="rId3"/>
          <a:stretch>
            <a:fillRect/>
          </a:stretch>
        </p:blipFill>
        <p:spPr>
          <a:xfrm>
            <a:off x="6485665" y="1944759"/>
            <a:ext cx="5164268" cy="4477811"/>
          </a:xfrm>
          <a:prstGeom prst="rect">
            <a:avLst/>
          </a:prstGeom>
        </p:spPr>
      </p:pic>
      <p:pic>
        <p:nvPicPr>
          <p:cNvPr id="1026" name="Picture 2" descr="https://thumbor.forbes.com/thumbor/960x0/smart/https%3A%2F%2Fblogs-images.forbes.com%2Fleemathews%2Ffiles%2F2016%2F11%2Fddos-1200x595.jpg%3Fwidth%3D960">
            <a:extLst>
              <a:ext uri="{FF2B5EF4-FFF2-40B4-BE49-F238E27FC236}">
                <a16:creationId xmlns:a16="http://schemas.microsoft.com/office/drawing/2014/main" id="{4F5D9C59-4782-DF47-A9BE-E236F5B3C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056" y="1010867"/>
            <a:ext cx="4310743" cy="3477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16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D7A2-A5DD-E847-8EAC-FD49AD23EA91}"/>
              </a:ext>
            </a:extLst>
          </p:cNvPr>
          <p:cNvSpPr>
            <a:spLocks noGrp="1"/>
          </p:cNvSpPr>
          <p:nvPr>
            <p:ph type="title"/>
          </p:nvPr>
        </p:nvSpPr>
        <p:spPr>
          <a:xfrm>
            <a:off x="1141413" y="0"/>
            <a:ext cx="9905998" cy="676882"/>
          </a:xfrm>
        </p:spPr>
        <p:txBody>
          <a:bodyPr/>
          <a:lstStyle/>
          <a:p>
            <a:r>
              <a:rPr lang="en-US" dirty="0"/>
              <a:t>Twitter tracking of </a:t>
            </a:r>
            <a:r>
              <a:rPr lang="en-US" dirty="0" err="1"/>
              <a:t>Mirai</a:t>
            </a:r>
            <a:r>
              <a:rPr lang="en-US" dirty="0"/>
              <a:t> Botnet </a:t>
            </a:r>
          </a:p>
        </p:txBody>
      </p:sp>
      <p:sp>
        <p:nvSpPr>
          <p:cNvPr id="3" name="Content Placeholder 2">
            <a:extLst>
              <a:ext uri="{FF2B5EF4-FFF2-40B4-BE49-F238E27FC236}">
                <a16:creationId xmlns:a16="http://schemas.microsoft.com/office/drawing/2014/main" id="{D7BE9EFB-217C-234E-B81E-2B8CC7F6215F}"/>
              </a:ext>
            </a:extLst>
          </p:cNvPr>
          <p:cNvSpPr>
            <a:spLocks noGrp="1"/>
          </p:cNvSpPr>
          <p:nvPr>
            <p:ph idx="1"/>
          </p:nvPr>
        </p:nvSpPr>
        <p:spPr>
          <a:xfrm>
            <a:off x="1141413" y="947057"/>
            <a:ext cx="4127274" cy="4844144"/>
          </a:xfrm>
        </p:spPr>
        <p:txBody>
          <a:bodyPr>
            <a:normAutofit lnSpcReduction="10000"/>
          </a:bodyPr>
          <a:lstStyle/>
          <a:p>
            <a:r>
              <a:rPr lang="en-US" dirty="0"/>
              <a:t>Internet researchers (2sec4u and </a:t>
            </a:r>
            <a:r>
              <a:rPr lang="en-US" dirty="0" err="1"/>
              <a:t>MalwareTechBlog</a:t>
            </a:r>
            <a:r>
              <a:rPr lang="en-US" dirty="0"/>
              <a:t>) started a live feed of the DDoS </a:t>
            </a:r>
            <a:r>
              <a:rPr lang="en-US" dirty="0" err="1"/>
              <a:t>Ips</a:t>
            </a:r>
            <a:r>
              <a:rPr lang="en-US" dirty="0"/>
              <a:t> used in the </a:t>
            </a:r>
            <a:r>
              <a:rPr lang="en-US" dirty="0" err="1"/>
              <a:t>Mirai</a:t>
            </a:r>
            <a:r>
              <a:rPr lang="en-US" dirty="0"/>
              <a:t> botnet. </a:t>
            </a:r>
          </a:p>
          <a:p>
            <a:r>
              <a:rPr lang="en-US" dirty="0"/>
              <a:t>Twitter Posts contain information such as IP, attack type, name, duration and protocol </a:t>
            </a:r>
          </a:p>
          <a:p>
            <a:r>
              <a:rPr lang="en-US" dirty="0"/>
              <a:t>Lets use that to store into Splunk! </a:t>
            </a:r>
          </a:p>
        </p:txBody>
      </p:sp>
      <p:pic>
        <p:nvPicPr>
          <p:cNvPr id="4" name="Picture 3">
            <a:extLst>
              <a:ext uri="{FF2B5EF4-FFF2-40B4-BE49-F238E27FC236}">
                <a16:creationId xmlns:a16="http://schemas.microsoft.com/office/drawing/2014/main" id="{A953A3AE-C87C-A44C-A34E-7D38DCB15CCB}"/>
              </a:ext>
            </a:extLst>
          </p:cNvPr>
          <p:cNvPicPr>
            <a:picLocks noChangeAspect="1"/>
          </p:cNvPicPr>
          <p:nvPr/>
        </p:nvPicPr>
        <p:blipFill>
          <a:blip r:embed="rId2"/>
          <a:stretch>
            <a:fillRect/>
          </a:stretch>
        </p:blipFill>
        <p:spPr>
          <a:xfrm>
            <a:off x="5457591" y="969736"/>
            <a:ext cx="5400915" cy="2399393"/>
          </a:xfrm>
          <a:prstGeom prst="rect">
            <a:avLst/>
          </a:prstGeom>
        </p:spPr>
      </p:pic>
      <p:sp>
        <p:nvSpPr>
          <p:cNvPr id="5" name="TextBox 4">
            <a:extLst>
              <a:ext uri="{FF2B5EF4-FFF2-40B4-BE49-F238E27FC236}">
                <a16:creationId xmlns:a16="http://schemas.microsoft.com/office/drawing/2014/main" id="{6F48F3FE-6A2A-454D-B145-5A186AD5AB8F}"/>
              </a:ext>
            </a:extLst>
          </p:cNvPr>
          <p:cNvSpPr txBox="1"/>
          <p:nvPr/>
        </p:nvSpPr>
        <p:spPr>
          <a:xfrm>
            <a:off x="5457591" y="3690257"/>
            <a:ext cx="51124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Twitter can be logged into Splunk using a JSON RESTful endpoint. </a:t>
            </a:r>
          </a:p>
          <a:p>
            <a:pPr marL="285750" indent="-285750">
              <a:buFont typeface="Arial" panose="020B0604020202020204" pitchFamily="34" charset="0"/>
              <a:buChar char="•"/>
            </a:pPr>
            <a:r>
              <a:rPr lang="en-US" dirty="0"/>
              <a:t>Follow the handle you want ‘@</a:t>
            </a:r>
            <a:r>
              <a:rPr lang="en-US" dirty="0" err="1"/>
              <a:t>MiraiAttacks</a:t>
            </a:r>
            <a:r>
              <a:rPr lang="en-US" dirty="0"/>
              <a:t>’ in this case. </a:t>
            </a:r>
          </a:p>
          <a:p>
            <a:pPr marL="285750" indent="-285750">
              <a:buFont typeface="Arial" panose="020B0604020202020204" pitchFamily="34" charset="0"/>
              <a:buChar char="•"/>
            </a:pPr>
            <a:r>
              <a:rPr lang="en-US" dirty="0"/>
              <a:t>Dump the Twitter text and parse for fields </a:t>
            </a:r>
          </a:p>
          <a:p>
            <a:pPr marL="285750" indent="-285750">
              <a:buFont typeface="Arial" panose="020B0604020202020204" pitchFamily="34" charset="0"/>
              <a:buChar char="•"/>
            </a:pPr>
            <a:r>
              <a:rPr lang="en-US" dirty="0"/>
              <a:t>Add to a lookup table?, Compare to other threat feeds/info available in Splunk</a:t>
            </a:r>
          </a:p>
          <a:p>
            <a:endParaRPr lang="en-US" dirty="0"/>
          </a:p>
        </p:txBody>
      </p:sp>
    </p:spTree>
    <p:extLst>
      <p:ext uri="{BB962C8B-B14F-4D97-AF65-F5344CB8AC3E}">
        <p14:creationId xmlns:p14="http://schemas.microsoft.com/office/powerpoint/2010/main" val="37615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8FF46D-A261-B940-809C-DC1522F893C4}"/>
              </a:ext>
            </a:extLst>
          </p:cNvPr>
          <p:cNvSpPr>
            <a:spLocks noGrp="1"/>
          </p:cNvSpPr>
          <p:nvPr>
            <p:ph idx="1"/>
          </p:nvPr>
        </p:nvSpPr>
        <p:spPr>
          <a:xfrm>
            <a:off x="847498" y="812572"/>
            <a:ext cx="4225245" cy="4815342"/>
          </a:xfrm>
        </p:spPr>
        <p:txBody>
          <a:bodyPr>
            <a:normAutofit fontScale="62500" lnSpcReduction="20000"/>
          </a:bodyPr>
          <a:lstStyle/>
          <a:p>
            <a:pPr marL="0" indent="0">
              <a:buNone/>
            </a:pPr>
            <a:r>
              <a:rPr lang="en-US" sz="3800" b="1" dirty="0"/>
              <a:t>Example of using Twitter data </a:t>
            </a:r>
          </a:p>
          <a:p>
            <a:r>
              <a:rPr lang="en-US" dirty="0"/>
              <a:t>Parse Twitter index for ‘tweets’ ( message info) </a:t>
            </a:r>
          </a:p>
          <a:p>
            <a:r>
              <a:rPr lang="en-US" dirty="0"/>
              <a:t>Then look for my handle of interest ’@</a:t>
            </a:r>
            <a:r>
              <a:rPr lang="en-US" dirty="0" err="1"/>
              <a:t>MiraiAttacks</a:t>
            </a:r>
            <a:r>
              <a:rPr lang="en-US" dirty="0"/>
              <a:t>’ </a:t>
            </a:r>
          </a:p>
          <a:p>
            <a:r>
              <a:rPr lang="en-US" dirty="0"/>
              <a:t>Then make sure the tweet has an IPv4 address as part of the tweet </a:t>
            </a:r>
          </a:p>
          <a:p>
            <a:r>
              <a:rPr lang="en-US" dirty="0"/>
              <a:t>Extract fields for parsing </a:t>
            </a:r>
          </a:p>
          <a:p>
            <a:r>
              <a:rPr lang="en-US" dirty="0" err="1"/>
              <a:t>BotnetNumber</a:t>
            </a:r>
            <a:r>
              <a:rPr lang="en-US" dirty="0"/>
              <a:t> – Internal tracker </a:t>
            </a:r>
          </a:p>
          <a:p>
            <a:r>
              <a:rPr lang="en-US" dirty="0" err="1"/>
              <a:t>BotnetProto</a:t>
            </a:r>
            <a:r>
              <a:rPr lang="en-US" dirty="0"/>
              <a:t> – Type of IP protocol used </a:t>
            </a:r>
          </a:p>
          <a:p>
            <a:r>
              <a:rPr lang="en-US" dirty="0" err="1"/>
              <a:t>BotnetDuration</a:t>
            </a:r>
            <a:r>
              <a:rPr lang="en-US" dirty="0"/>
              <a:t> – Time (seconds) for the attack </a:t>
            </a:r>
          </a:p>
          <a:p>
            <a:r>
              <a:rPr lang="en-US" dirty="0" err="1"/>
              <a:t>BotnetTarget</a:t>
            </a:r>
            <a:r>
              <a:rPr lang="en-US" dirty="0"/>
              <a:t> – IPv4 address </a:t>
            </a:r>
          </a:p>
          <a:p>
            <a:r>
              <a:rPr lang="en-US" dirty="0" err="1"/>
              <a:t>BotnetCIDR</a:t>
            </a:r>
            <a:r>
              <a:rPr lang="en-US" dirty="0"/>
              <a:t> – CIDR notation for the IP (in case not a single IP (/32) </a:t>
            </a:r>
          </a:p>
        </p:txBody>
      </p:sp>
      <p:sp>
        <p:nvSpPr>
          <p:cNvPr id="5" name="Title 4">
            <a:extLst>
              <a:ext uri="{FF2B5EF4-FFF2-40B4-BE49-F238E27FC236}">
                <a16:creationId xmlns:a16="http://schemas.microsoft.com/office/drawing/2014/main" id="{FC24A1F5-3C57-974A-9425-978F311B3173}"/>
              </a:ext>
            </a:extLst>
          </p:cNvPr>
          <p:cNvSpPr>
            <a:spLocks noGrp="1"/>
          </p:cNvSpPr>
          <p:nvPr>
            <p:ph type="title"/>
          </p:nvPr>
        </p:nvSpPr>
        <p:spPr>
          <a:xfrm>
            <a:off x="1293813" y="0"/>
            <a:ext cx="9905998" cy="707571"/>
          </a:xfrm>
        </p:spPr>
        <p:txBody>
          <a:bodyPr/>
          <a:lstStyle/>
          <a:p>
            <a:r>
              <a:rPr lang="en-US" dirty="0"/>
              <a:t>Get that threat Intel </a:t>
            </a:r>
          </a:p>
        </p:txBody>
      </p:sp>
      <p:pic>
        <p:nvPicPr>
          <p:cNvPr id="7" name="Picture 6">
            <a:extLst>
              <a:ext uri="{FF2B5EF4-FFF2-40B4-BE49-F238E27FC236}">
                <a16:creationId xmlns:a16="http://schemas.microsoft.com/office/drawing/2014/main" id="{89EF9E8F-DB96-8940-AEE8-4FC27082F0D2}"/>
              </a:ext>
            </a:extLst>
          </p:cNvPr>
          <p:cNvPicPr>
            <a:picLocks noChangeAspect="1"/>
          </p:cNvPicPr>
          <p:nvPr/>
        </p:nvPicPr>
        <p:blipFill>
          <a:blip r:embed="rId2"/>
          <a:stretch>
            <a:fillRect/>
          </a:stretch>
        </p:blipFill>
        <p:spPr>
          <a:xfrm>
            <a:off x="5279923" y="2993923"/>
            <a:ext cx="6584093" cy="3487992"/>
          </a:xfrm>
          <a:prstGeom prst="rect">
            <a:avLst/>
          </a:prstGeom>
        </p:spPr>
      </p:pic>
      <p:sp>
        <p:nvSpPr>
          <p:cNvPr id="6" name="TextBox 5">
            <a:extLst>
              <a:ext uri="{FF2B5EF4-FFF2-40B4-BE49-F238E27FC236}">
                <a16:creationId xmlns:a16="http://schemas.microsoft.com/office/drawing/2014/main" id="{760ED86B-24D2-D342-A9C7-41EB6CE6F037}"/>
              </a:ext>
            </a:extLst>
          </p:cNvPr>
          <p:cNvSpPr txBox="1"/>
          <p:nvPr/>
        </p:nvSpPr>
        <p:spPr>
          <a:xfrm>
            <a:off x="5072743" y="878644"/>
            <a:ext cx="6498772" cy="2585323"/>
          </a:xfrm>
          <a:prstGeom prst="rect">
            <a:avLst/>
          </a:prstGeom>
          <a:solidFill>
            <a:schemeClr val="tx1"/>
          </a:solidFill>
        </p:spPr>
        <p:txBody>
          <a:bodyPr wrap="square" rtlCol="0">
            <a:spAutoFit/>
          </a:bodyPr>
          <a:lstStyle/>
          <a:p>
            <a:r>
              <a:rPr lang="en-US" dirty="0">
                <a:solidFill>
                  <a:schemeClr val="bg1"/>
                </a:solidFill>
              </a:rPr>
              <a:t>index=</a:t>
            </a:r>
            <a:r>
              <a:rPr lang="en-US" dirty="0" err="1">
                <a:solidFill>
                  <a:schemeClr val="bg1"/>
                </a:solidFill>
              </a:rPr>
              <a:t>socialmedia</a:t>
            </a:r>
            <a:r>
              <a:rPr lang="en-US" dirty="0">
                <a:solidFill>
                  <a:schemeClr val="bg1"/>
                </a:solidFill>
              </a:rPr>
              <a:t> </a:t>
            </a:r>
            <a:r>
              <a:rPr lang="en-US" dirty="0" err="1">
                <a:solidFill>
                  <a:schemeClr val="bg1"/>
                </a:solidFill>
              </a:rPr>
              <a:t>sourcetype</a:t>
            </a:r>
            <a:r>
              <a:rPr lang="en-US" dirty="0">
                <a:solidFill>
                  <a:schemeClr val="bg1"/>
                </a:solidFill>
              </a:rPr>
              <a:t>=</a:t>
            </a:r>
            <a:r>
              <a:rPr lang="en-US" dirty="0" err="1">
                <a:solidFill>
                  <a:schemeClr val="bg1"/>
                </a:solidFill>
              </a:rPr>
              <a:t>twitter_tweet</a:t>
            </a:r>
            <a:r>
              <a:rPr lang="en-US" dirty="0">
                <a:solidFill>
                  <a:schemeClr val="bg1"/>
                </a:solidFill>
              </a:rPr>
              <a:t> </a:t>
            </a:r>
            <a:br>
              <a:rPr lang="en-US" dirty="0">
                <a:solidFill>
                  <a:schemeClr val="bg1"/>
                </a:solidFill>
              </a:rPr>
            </a:br>
            <a:r>
              <a:rPr lang="en-US" dirty="0">
                <a:solidFill>
                  <a:schemeClr val="bg1"/>
                </a:solidFill>
              </a:rPr>
              <a:t>| rename </a:t>
            </a:r>
            <a:r>
              <a:rPr lang="en-US" dirty="0" err="1">
                <a:solidFill>
                  <a:schemeClr val="bg1"/>
                </a:solidFill>
              </a:rPr>
              <a:t>user.screen_name</a:t>
            </a:r>
            <a:r>
              <a:rPr lang="en-US" dirty="0">
                <a:solidFill>
                  <a:schemeClr val="bg1"/>
                </a:solidFill>
              </a:rPr>
              <a:t> AS "Handle", count AS "</a:t>
            </a:r>
            <a:r>
              <a:rPr lang="en-US" dirty="0" err="1">
                <a:solidFill>
                  <a:schemeClr val="bg1"/>
                </a:solidFill>
              </a:rPr>
              <a:t>Num_Tweets</a:t>
            </a:r>
            <a:r>
              <a:rPr lang="en-US" dirty="0">
                <a:solidFill>
                  <a:schemeClr val="bg1"/>
                </a:solidFill>
              </a:rPr>
              <a:t>"  </a:t>
            </a:r>
            <a:br>
              <a:rPr lang="en-US" dirty="0">
                <a:solidFill>
                  <a:schemeClr val="bg1"/>
                </a:solidFill>
              </a:rPr>
            </a:br>
            <a:r>
              <a:rPr lang="en-US" dirty="0">
                <a:solidFill>
                  <a:schemeClr val="bg1"/>
                </a:solidFill>
              </a:rPr>
              <a:t>| search Handle=</a:t>
            </a:r>
            <a:r>
              <a:rPr lang="en-US" dirty="0" err="1">
                <a:solidFill>
                  <a:schemeClr val="bg1"/>
                </a:solidFill>
              </a:rPr>
              <a:t>MiraiAttacks</a:t>
            </a:r>
            <a:br>
              <a:rPr lang="en-US" dirty="0">
                <a:solidFill>
                  <a:schemeClr val="bg1"/>
                </a:solidFill>
              </a:rPr>
            </a:br>
            <a:r>
              <a:rPr lang="en-US" dirty="0">
                <a:solidFill>
                  <a:schemeClr val="bg1"/>
                </a:solidFill>
              </a:rPr>
              <a:t>| regex text="\d{1,3}\.\d{1,3}\.\d{1,3}\.\d{1,3}”</a:t>
            </a:r>
            <a:br>
              <a:rPr lang="en-US" dirty="0">
                <a:solidFill>
                  <a:schemeClr val="bg1"/>
                </a:solidFill>
              </a:rPr>
            </a:br>
            <a:r>
              <a:rPr lang="en-US" dirty="0">
                <a:solidFill>
                  <a:schemeClr val="bg1"/>
                </a:solidFill>
              </a:rPr>
              <a:t>| rex field=text "\w+\s\W(?&lt;</a:t>
            </a:r>
            <a:r>
              <a:rPr lang="en-US" dirty="0" err="1">
                <a:solidFill>
                  <a:schemeClr val="bg1"/>
                </a:solidFill>
              </a:rPr>
              <a:t>BotnetNumber</a:t>
            </a:r>
            <a:r>
              <a:rPr lang="en-US" dirty="0">
                <a:solidFill>
                  <a:schemeClr val="bg1"/>
                </a:solidFill>
              </a:rPr>
              <a:t>&gt;\d+)\s\-\s(?&lt;</a:t>
            </a:r>
            <a:r>
              <a:rPr lang="en-US" dirty="0" err="1">
                <a:solidFill>
                  <a:schemeClr val="bg1"/>
                </a:solidFill>
              </a:rPr>
              <a:t>BotnetProto</a:t>
            </a:r>
            <a:r>
              <a:rPr lang="en-US" dirty="0">
                <a:solidFill>
                  <a:schemeClr val="bg1"/>
                </a:solidFill>
              </a:rPr>
              <a:t>&gt;\w+)\s\w+\w+\w+\s\w+\s(?&lt;</a:t>
            </a:r>
            <a:r>
              <a:rPr lang="en-US" dirty="0" err="1">
                <a:solidFill>
                  <a:schemeClr val="bg1"/>
                </a:solidFill>
              </a:rPr>
              <a:t>BotnetDuration</a:t>
            </a:r>
            <a:r>
              <a:rPr lang="en-US" dirty="0">
                <a:solidFill>
                  <a:schemeClr val="bg1"/>
                </a:solidFill>
              </a:rPr>
              <a:t>&gt;\d+)\s\w+\s\[\w+\]\s(?&lt;</a:t>
            </a:r>
            <a:r>
              <a:rPr lang="en-US" dirty="0" err="1">
                <a:solidFill>
                  <a:schemeClr val="bg1"/>
                </a:solidFill>
              </a:rPr>
              <a:t>BotnetTarget</a:t>
            </a:r>
            <a:r>
              <a:rPr lang="en-US" dirty="0">
                <a:solidFill>
                  <a:schemeClr val="bg1"/>
                </a:solidFill>
              </a:rPr>
              <a:t>&gt;\d+\.\d+\.\d+\.\d+)\S(?&lt;</a:t>
            </a:r>
            <a:r>
              <a:rPr lang="en-US" dirty="0" err="1">
                <a:solidFill>
                  <a:schemeClr val="bg1"/>
                </a:solidFill>
              </a:rPr>
              <a:t>BotnetCIDR</a:t>
            </a:r>
            <a:r>
              <a:rPr lang="en-US" dirty="0">
                <a:solidFill>
                  <a:schemeClr val="bg1"/>
                </a:solidFill>
              </a:rPr>
              <a:t>&gt;\d+)”</a:t>
            </a:r>
            <a:br>
              <a:rPr lang="en-US" dirty="0">
                <a:solidFill>
                  <a:schemeClr val="bg1"/>
                </a:solidFill>
              </a:rPr>
            </a:br>
            <a:r>
              <a:rPr lang="en-US" dirty="0">
                <a:solidFill>
                  <a:schemeClr val="bg1"/>
                </a:solidFill>
              </a:rPr>
              <a:t>| stats count values(</a:t>
            </a:r>
            <a:r>
              <a:rPr lang="en-US" dirty="0" err="1">
                <a:solidFill>
                  <a:schemeClr val="bg1"/>
                </a:solidFill>
              </a:rPr>
              <a:t>BotnetTarget</a:t>
            </a:r>
            <a:r>
              <a:rPr lang="en-US" dirty="0">
                <a:solidFill>
                  <a:schemeClr val="bg1"/>
                </a:solidFill>
              </a:rPr>
              <a:t>) by </a:t>
            </a:r>
            <a:r>
              <a:rPr lang="en-US" dirty="0" err="1">
                <a:solidFill>
                  <a:schemeClr val="bg1"/>
                </a:solidFill>
              </a:rPr>
              <a:t>BotnetNumber</a:t>
            </a:r>
            <a:endParaRPr lang="en-US" dirty="0">
              <a:solidFill>
                <a:schemeClr val="bg1"/>
              </a:solidFill>
            </a:endParaRPr>
          </a:p>
        </p:txBody>
      </p:sp>
    </p:spTree>
    <p:extLst>
      <p:ext uri="{BB962C8B-B14F-4D97-AF65-F5344CB8AC3E}">
        <p14:creationId xmlns:p14="http://schemas.microsoft.com/office/powerpoint/2010/main" val="229480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2573-DAAF-054C-B699-6C4F5B767638}"/>
              </a:ext>
            </a:extLst>
          </p:cNvPr>
          <p:cNvSpPr>
            <a:spLocks noGrp="1"/>
          </p:cNvSpPr>
          <p:nvPr>
            <p:ph type="title"/>
          </p:nvPr>
        </p:nvSpPr>
        <p:spPr>
          <a:xfrm>
            <a:off x="1141413" y="0"/>
            <a:ext cx="9905998" cy="1478570"/>
          </a:xfrm>
        </p:spPr>
        <p:txBody>
          <a:bodyPr/>
          <a:lstStyle/>
          <a:p>
            <a:r>
              <a:rPr lang="en-US" dirty="0"/>
              <a:t>Agenda </a:t>
            </a:r>
          </a:p>
        </p:txBody>
      </p:sp>
      <p:sp>
        <p:nvSpPr>
          <p:cNvPr id="3" name="Content Placeholder 2">
            <a:extLst>
              <a:ext uri="{FF2B5EF4-FFF2-40B4-BE49-F238E27FC236}">
                <a16:creationId xmlns:a16="http://schemas.microsoft.com/office/drawing/2014/main" id="{5B38F866-CD07-C14C-8341-EEA879DDEA1B}"/>
              </a:ext>
            </a:extLst>
          </p:cNvPr>
          <p:cNvSpPr>
            <a:spLocks noGrp="1"/>
          </p:cNvSpPr>
          <p:nvPr>
            <p:ph idx="1"/>
          </p:nvPr>
        </p:nvSpPr>
        <p:spPr>
          <a:xfrm>
            <a:off x="1141413" y="1258784"/>
            <a:ext cx="9905999" cy="4678878"/>
          </a:xfrm>
        </p:spPr>
        <p:txBody>
          <a:bodyPr>
            <a:normAutofit fontScale="92500" lnSpcReduction="20000"/>
          </a:bodyPr>
          <a:lstStyle/>
          <a:p>
            <a:r>
              <a:rPr lang="en-US" dirty="0"/>
              <a:t>Data Enrichment – why should we care ? </a:t>
            </a:r>
          </a:p>
          <a:p>
            <a:r>
              <a:rPr lang="en-US" dirty="0"/>
              <a:t>Splunk and Geo-location </a:t>
            </a:r>
          </a:p>
          <a:p>
            <a:r>
              <a:rPr lang="en-US" dirty="0"/>
              <a:t>Splunk enrichment options</a:t>
            </a:r>
            <a:br>
              <a:rPr lang="en-US" dirty="0"/>
            </a:br>
            <a:r>
              <a:rPr lang="en-US" dirty="0"/>
              <a:t>Examples - 3</a:t>
            </a:r>
            <a:r>
              <a:rPr lang="en-US" baseline="30000" dirty="0"/>
              <a:t>rd</a:t>
            </a:r>
            <a:r>
              <a:rPr lang="en-US" dirty="0"/>
              <a:t> Party Data</a:t>
            </a:r>
          </a:p>
          <a:p>
            <a:pPr lvl="1"/>
            <a:r>
              <a:rPr lang="en-US" dirty="0"/>
              <a:t>Twitter Data </a:t>
            </a:r>
          </a:p>
          <a:p>
            <a:pPr lvl="1"/>
            <a:r>
              <a:rPr lang="en-US" dirty="0"/>
              <a:t>Status and information </a:t>
            </a:r>
          </a:p>
          <a:p>
            <a:r>
              <a:rPr lang="en-US" dirty="0"/>
              <a:t>Data Enrichment New ideas	</a:t>
            </a:r>
          </a:p>
          <a:p>
            <a:pPr lvl="1"/>
            <a:r>
              <a:rPr lang="en-US" dirty="0" err="1"/>
              <a:t>Shodan</a:t>
            </a:r>
            <a:r>
              <a:rPr lang="en-US" dirty="0"/>
              <a:t> </a:t>
            </a:r>
          </a:p>
          <a:p>
            <a:pPr lvl="1"/>
            <a:r>
              <a:rPr lang="en-US" dirty="0" err="1"/>
              <a:t>Censys</a:t>
            </a:r>
            <a:r>
              <a:rPr lang="en-US" dirty="0"/>
              <a:t> </a:t>
            </a:r>
          </a:p>
          <a:p>
            <a:r>
              <a:rPr lang="en-US" dirty="0"/>
              <a:t>Demo </a:t>
            </a:r>
          </a:p>
          <a:p>
            <a:r>
              <a:rPr lang="en-US" dirty="0"/>
              <a:t>Conclusion </a:t>
            </a: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1819961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B8D7-698B-5441-BF0F-3E228AE0F1B3}"/>
              </a:ext>
            </a:extLst>
          </p:cNvPr>
          <p:cNvSpPr>
            <a:spLocks noGrp="1"/>
          </p:cNvSpPr>
          <p:nvPr>
            <p:ph type="title"/>
          </p:nvPr>
        </p:nvSpPr>
        <p:spPr>
          <a:xfrm>
            <a:off x="875196" y="2493617"/>
            <a:ext cx="9905998" cy="1478570"/>
          </a:xfrm>
        </p:spPr>
        <p:txBody>
          <a:bodyPr>
            <a:normAutofit fontScale="90000"/>
          </a:bodyPr>
          <a:lstStyle/>
          <a:p>
            <a:r>
              <a:rPr lang="en-US" dirty="0"/>
              <a:t>Another Example – </a:t>
            </a:r>
            <a:br>
              <a:rPr lang="en-US" dirty="0"/>
            </a:br>
            <a:br>
              <a:rPr lang="en-US" dirty="0"/>
            </a:br>
            <a:r>
              <a:rPr lang="en-US" dirty="0"/>
              <a:t>	Record/Follow Twitter Feed </a:t>
            </a:r>
          </a:p>
        </p:txBody>
      </p:sp>
    </p:spTree>
    <p:extLst>
      <p:ext uri="{BB962C8B-B14F-4D97-AF65-F5344CB8AC3E}">
        <p14:creationId xmlns:p14="http://schemas.microsoft.com/office/powerpoint/2010/main" val="3414899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971" y="3823"/>
            <a:ext cx="6727371" cy="934465"/>
          </a:xfrm>
        </p:spPr>
        <p:txBody>
          <a:bodyPr>
            <a:normAutofit/>
          </a:bodyPr>
          <a:lstStyle/>
          <a:p>
            <a:r>
              <a:rPr lang="en-US" b="1" dirty="0"/>
              <a:t>Social Media Dashboard</a:t>
            </a:r>
          </a:p>
        </p:txBody>
      </p:sp>
      <p:sp>
        <p:nvSpPr>
          <p:cNvPr id="3" name="Slide Number Placeholder 2"/>
          <p:cNvSpPr>
            <a:spLocks noGrp="1"/>
          </p:cNvSpPr>
          <p:nvPr>
            <p:ph type="sldNum" sz="quarter" idx="12"/>
          </p:nvPr>
        </p:nvSpPr>
        <p:spPr/>
        <p:txBody>
          <a:bodyPr/>
          <a:lstStyle/>
          <a:p>
            <a:fld id="{027CC8FC-DC84-4CE8-AADD-ED05D9A2A54F}" type="slidenum">
              <a:rPr lang="en-US" smtClean="0"/>
              <a:pPr/>
              <a:t>31</a:t>
            </a:fld>
            <a:endParaRPr lang="en-US"/>
          </a:p>
        </p:txBody>
      </p:sp>
      <p:sp>
        <p:nvSpPr>
          <p:cNvPr id="4" name="Content Placeholder 3"/>
          <p:cNvSpPr>
            <a:spLocks noGrp="1"/>
          </p:cNvSpPr>
          <p:nvPr>
            <p:ph idx="1"/>
          </p:nvPr>
        </p:nvSpPr>
        <p:spPr>
          <a:xfrm>
            <a:off x="789518" y="1026524"/>
            <a:ext cx="3055055" cy="4756377"/>
          </a:xfrm>
        </p:spPr>
        <p:txBody>
          <a:bodyPr>
            <a:normAutofit fontScale="92500" lnSpcReduction="20000"/>
          </a:bodyPr>
          <a:lstStyle/>
          <a:p>
            <a:pPr>
              <a:buNone/>
            </a:pPr>
            <a:r>
              <a:rPr lang="en-US" b="1" dirty="0"/>
              <a:t>Quick Stats</a:t>
            </a:r>
          </a:p>
          <a:p>
            <a:pPr>
              <a:buFont typeface="Arial"/>
              <a:buChar char="•"/>
            </a:pPr>
            <a:r>
              <a:rPr lang="en-US" dirty="0"/>
              <a:t>Useful for Profile/brand status and awareness</a:t>
            </a:r>
          </a:p>
          <a:p>
            <a:pPr>
              <a:buNone/>
            </a:pPr>
            <a:r>
              <a:rPr lang="en-US" sz="2133" b="1" dirty="0"/>
              <a:t>Example Content </a:t>
            </a:r>
          </a:p>
          <a:p>
            <a:pPr>
              <a:buFont typeface="Arial"/>
              <a:buChar char="•"/>
            </a:pPr>
            <a:r>
              <a:rPr lang="en-US" sz="2133" b="1" dirty="0"/>
              <a:t>Last 30 minutes of tweets </a:t>
            </a:r>
            <a:endParaRPr lang="en-US" sz="1733" b="1" dirty="0"/>
          </a:p>
          <a:p>
            <a:pPr>
              <a:buFont typeface="Arial"/>
              <a:buChar char="•"/>
            </a:pPr>
            <a:r>
              <a:rPr lang="en-US" sz="2133" b="1" dirty="0"/>
              <a:t>Last 24 Hours</a:t>
            </a:r>
          </a:p>
          <a:p>
            <a:pPr lvl="2"/>
            <a:r>
              <a:rPr lang="en-US" sz="2000" dirty="0"/>
              <a:t>Top </a:t>
            </a:r>
            <a:r>
              <a:rPr lang="en-US" sz="2000" dirty="0" err="1"/>
              <a:t>Hashtags</a:t>
            </a:r>
            <a:endParaRPr lang="en-US" sz="2000" dirty="0"/>
          </a:p>
          <a:p>
            <a:pPr lvl="2"/>
            <a:r>
              <a:rPr lang="en-US" sz="2000" dirty="0"/>
              <a:t>Top Posters</a:t>
            </a:r>
          </a:p>
          <a:p>
            <a:pPr>
              <a:buFont typeface="Arial"/>
              <a:buChar char="•"/>
            </a:pPr>
            <a:r>
              <a:rPr lang="en-US" sz="2133" b="1" dirty="0"/>
              <a:t>All Time </a:t>
            </a:r>
          </a:p>
          <a:p>
            <a:pPr lvl="2"/>
            <a:r>
              <a:rPr lang="en-US" sz="2000" dirty="0"/>
              <a:t>Top Poster</a:t>
            </a:r>
          </a:p>
        </p:txBody>
      </p:sp>
      <p:pic>
        <p:nvPicPr>
          <p:cNvPr id="5" name="Picture 4"/>
          <p:cNvPicPr>
            <a:picLocks noChangeAspect="1"/>
          </p:cNvPicPr>
          <p:nvPr/>
        </p:nvPicPr>
        <p:blipFill>
          <a:blip r:embed="rId2"/>
          <a:stretch>
            <a:fillRect/>
          </a:stretch>
        </p:blipFill>
        <p:spPr>
          <a:xfrm>
            <a:off x="3603171" y="938288"/>
            <a:ext cx="8287655" cy="5386312"/>
          </a:xfrm>
          <a:prstGeom prst="rect">
            <a:avLst/>
          </a:prstGeom>
        </p:spPr>
      </p:pic>
    </p:spTree>
    <p:extLst>
      <p:ext uri="{BB962C8B-B14F-4D97-AF65-F5344CB8AC3E}">
        <p14:creationId xmlns:p14="http://schemas.microsoft.com/office/powerpoint/2010/main" val="8023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512" y="1"/>
            <a:ext cx="9401300" cy="925286"/>
          </a:xfrm>
        </p:spPr>
        <p:txBody>
          <a:bodyPr>
            <a:noAutofit/>
          </a:bodyPr>
          <a:lstStyle/>
          <a:p>
            <a:r>
              <a:rPr lang="en-US" sz="2600" dirty="0"/>
              <a:t>Lazy me – recording and tracking my twitter feed in </a:t>
            </a:r>
            <a:r>
              <a:rPr lang="en-US" sz="2600" dirty="0" err="1"/>
              <a:t>splunk</a:t>
            </a:r>
            <a:r>
              <a:rPr lang="en-US" sz="2600" dirty="0"/>
              <a:t> </a:t>
            </a:r>
            <a:endParaRPr lang="en-US" sz="2600" b="1" dirty="0"/>
          </a:p>
        </p:txBody>
      </p:sp>
      <p:sp>
        <p:nvSpPr>
          <p:cNvPr id="3" name="Content Placeholder 2"/>
          <p:cNvSpPr>
            <a:spLocks noGrp="1"/>
          </p:cNvSpPr>
          <p:nvPr>
            <p:ph idx="1"/>
          </p:nvPr>
        </p:nvSpPr>
        <p:spPr>
          <a:xfrm>
            <a:off x="944413" y="1020826"/>
            <a:ext cx="10317130" cy="1763763"/>
          </a:xfrm>
        </p:spPr>
        <p:txBody>
          <a:bodyPr>
            <a:normAutofit/>
          </a:bodyPr>
          <a:lstStyle/>
          <a:p>
            <a:pPr lvl="1"/>
            <a:r>
              <a:rPr lang="en-US" sz="1867" dirty="0"/>
              <a:t>REST API as data input (It’s only JSON right? </a:t>
            </a:r>
            <a:r>
              <a:rPr lang="en-US" sz="1867" dirty="0">
                <a:sym typeface="Wingdings"/>
              </a:rPr>
              <a:t> ) </a:t>
            </a:r>
          </a:p>
          <a:p>
            <a:pPr lvl="1"/>
            <a:r>
              <a:rPr lang="en-US" sz="1867" dirty="0"/>
              <a:t>Store in index only for messages, </a:t>
            </a:r>
            <a:r>
              <a:rPr lang="en-US" sz="1867" dirty="0" err="1"/>
              <a:t>urls</a:t>
            </a:r>
            <a:r>
              <a:rPr lang="en-US" sz="1867" dirty="0"/>
              <a:t> and names for now </a:t>
            </a:r>
          </a:p>
          <a:p>
            <a:pPr lvl="1"/>
            <a:r>
              <a:rPr lang="en-US" sz="1867" dirty="0"/>
              <a:t>Run a lookup of ‘dirty’ words then add to alert</a:t>
            </a:r>
          </a:p>
          <a:p>
            <a:pPr lvl="1"/>
            <a:r>
              <a:rPr lang="en-US" sz="1867" dirty="0"/>
              <a:t>Generates a daily report of tweets per day </a:t>
            </a:r>
          </a:p>
          <a:p>
            <a:pPr lvl="1"/>
            <a:endParaRPr lang="en-US" dirty="0"/>
          </a:p>
        </p:txBody>
      </p:sp>
      <p:pic>
        <p:nvPicPr>
          <p:cNvPr id="4" name="Picture 3"/>
          <p:cNvPicPr>
            <a:picLocks noChangeAspect="1"/>
          </p:cNvPicPr>
          <p:nvPr/>
        </p:nvPicPr>
        <p:blipFill>
          <a:blip r:embed="rId2"/>
          <a:stretch>
            <a:fillRect/>
          </a:stretch>
        </p:blipFill>
        <p:spPr>
          <a:xfrm>
            <a:off x="163287" y="2784589"/>
            <a:ext cx="11707750" cy="3746840"/>
          </a:xfrm>
          <a:prstGeom prst="rect">
            <a:avLst/>
          </a:prstGeom>
        </p:spPr>
      </p:pic>
    </p:spTree>
    <p:extLst>
      <p:ext uri="{BB962C8B-B14F-4D97-AF65-F5344CB8AC3E}">
        <p14:creationId xmlns:p14="http://schemas.microsoft.com/office/powerpoint/2010/main" val="71430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C8FE-B193-9446-97C0-690FAAE6F53A}"/>
              </a:ext>
            </a:extLst>
          </p:cNvPr>
          <p:cNvSpPr>
            <a:spLocks noGrp="1"/>
          </p:cNvSpPr>
          <p:nvPr>
            <p:ph type="title"/>
          </p:nvPr>
        </p:nvSpPr>
        <p:spPr>
          <a:xfrm>
            <a:off x="1141412" y="0"/>
            <a:ext cx="9905998" cy="936171"/>
          </a:xfrm>
        </p:spPr>
        <p:txBody>
          <a:bodyPr/>
          <a:lstStyle/>
          <a:p>
            <a:r>
              <a:rPr lang="en-US" dirty="0"/>
              <a:t>Collect Leaked Information - </a:t>
            </a:r>
            <a:r>
              <a:rPr lang="en-US" dirty="0" err="1"/>
              <a:t>Pastebin</a:t>
            </a:r>
            <a:endParaRPr lang="en-US" dirty="0"/>
          </a:p>
        </p:txBody>
      </p:sp>
      <p:sp>
        <p:nvSpPr>
          <p:cNvPr id="3" name="Content Placeholder 2">
            <a:extLst>
              <a:ext uri="{FF2B5EF4-FFF2-40B4-BE49-F238E27FC236}">
                <a16:creationId xmlns:a16="http://schemas.microsoft.com/office/drawing/2014/main" id="{B1969FC8-F721-CB47-830B-304FBA1723A5}"/>
              </a:ext>
            </a:extLst>
          </p:cNvPr>
          <p:cNvSpPr>
            <a:spLocks noGrp="1"/>
          </p:cNvSpPr>
          <p:nvPr>
            <p:ph idx="1"/>
          </p:nvPr>
        </p:nvSpPr>
        <p:spPr>
          <a:xfrm>
            <a:off x="1141413" y="936171"/>
            <a:ext cx="3800702" cy="2471058"/>
          </a:xfrm>
        </p:spPr>
        <p:txBody>
          <a:bodyPr/>
          <a:lstStyle/>
          <a:p>
            <a:r>
              <a:rPr lang="en-US" dirty="0"/>
              <a:t>Twitter Handle ‘</a:t>
            </a:r>
            <a:r>
              <a:rPr lang="en-US" dirty="0" err="1"/>
              <a:t>dumpmon</a:t>
            </a:r>
            <a:r>
              <a:rPr lang="en-US" dirty="0"/>
              <a:t>’ reports and links to </a:t>
            </a:r>
            <a:r>
              <a:rPr lang="en-US" dirty="0" err="1"/>
              <a:t>pastebin</a:t>
            </a:r>
            <a:r>
              <a:rPr lang="en-US" dirty="0"/>
              <a:t> and </a:t>
            </a:r>
            <a:r>
              <a:rPr lang="en-US" dirty="0" err="1"/>
              <a:t>pastie</a:t>
            </a:r>
            <a:r>
              <a:rPr lang="en-US" dirty="0"/>
              <a:t> posts that appear to have leaked information in them. </a:t>
            </a:r>
          </a:p>
          <a:p>
            <a:endParaRPr lang="en-US" dirty="0"/>
          </a:p>
        </p:txBody>
      </p:sp>
      <p:pic>
        <p:nvPicPr>
          <p:cNvPr id="5" name="Picture 4">
            <a:extLst>
              <a:ext uri="{FF2B5EF4-FFF2-40B4-BE49-F238E27FC236}">
                <a16:creationId xmlns:a16="http://schemas.microsoft.com/office/drawing/2014/main" id="{A3090244-4C36-1D43-B6FF-79F6DE388C17}"/>
              </a:ext>
            </a:extLst>
          </p:cNvPr>
          <p:cNvPicPr>
            <a:picLocks noChangeAspect="1"/>
          </p:cNvPicPr>
          <p:nvPr/>
        </p:nvPicPr>
        <p:blipFill>
          <a:blip r:embed="rId2"/>
          <a:stretch>
            <a:fillRect/>
          </a:stretch>
        </p:blipFill>
        <p:spPr>
          <a:xfrm>
            <a:off x="5210440" y="857103"/>
            <a:ext cx="6284873" cy="3758439"/>
          </a:xfrm>
          <a:prstGeom prst="rect">
            <a:avLst/>
          </a:prstGeom>
        </p:spPr>
      </p:pic>
      <p:pic>
        <p:nvPicPr>
          <p:cNvPr id="4" name="Picture 3">
            <a:extLst>
              <a:ext uri="{FF2B5EF4-FFF2-40B4-BE49-F238E27FC236}">
                <a16:creationId xmlns:a16="http://schemas.microsoft.com/office/drawing/2014/main" id="{2979DF3E-4CAC-5C4C-B8F2-FD6EEB2E9B84}"/>
              </a:ext>
            </a:extLst>
          </p:cNvPr>
          <p:cNvPicPr>
            <a:picLocks noChangeAspect="1"/>
          </p:cNvPicPr>
          <p:nvPr/>
        </p:nvPicPr>
        <p:blipFill>
          <a:blip r:embed="rId3"/>
          <a:stretch>
            <a:fillRect/>
          </a:stretch>
        </p:blipFill>
        <p:spPr>
          <a:xfrm>
            <a:off x="1023256" y="3511340"/>
            <a:ext cx="10613571" cy="2948634"/>
          </a:xfrm>
          <a:prstGeom prst="rect">
            <a:avLst/>
          </a:prstGeom>
        </p:spPr>
      </p:pic>
    </p:spTree>
    <p:extLst>
      <p:ext uri="{BB962C8B-B14F-4D97-AF65-F5344CB8AC3E}">
        <p14:creationId xmlns:p14="http://schemas.microsoft.com/office/powerpoint/2010/main" val="101838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C0C3-CA95-7D4C-8CDD-45A7BCF8BB25}"/>
              </a:ext>
            </a:extLst>
          </p:cNvPr>
          <p:cNvSpPr>
            <a:spLocks noGrp="1"/>
          </p:cNvSpPr>
          <p:nvPr>
            <p:ph type="title"/>
          </p:nvPr>
        </p:nvSpPr>
        <p:spPr>
          <a:xfrm>
            <a:off x="963283" y="2364190"/>
            <a:ext cx="9905998" cy="1478570"/>
          </a:xfrm>
        </p:spPr>
        <p:txBody>
          <a:bodyPr/>
          <a:lstStyle/>
          <a:p>
            <a:r>
              <a:rPr lang="en-US" dirty="0"/>
              <a:t>Situational Awareness (SITREP)  </a:t>
            </a:r>
          </a:p>
        </p:txBody>
      </p:sp>
    </p:spTree>
    <p:extLst>
      <p:ext uri="{BB962C8B-B14F-4D97-AF65-F5344CB8AC3E}">
        <p14:creationId xmlns:p14="http://schemas.microsoft.com/office/powerpoint/2010/main" val="1222721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B964-B7FD-EB45-A21D-11D04AEA0923}"/>
              </a:ext>
            </a:extLst>
          </p:cNvPr>
          <p:cNvSpPr>
            <a:spLocks noGrp="1"/>
          </p:cNvSpPr>
          <p:nvPr>
            <p:ph type="title"/>
          </p:nvPr>
        </p:nvSpPr>
        <p:spPr>
          <a:xfrm>
            <a:off x="1141413" y="618518"/>
            <a:ext cx="9905998" cy="753082"/>
          </a:xfrm>
        </p:spPr>
        <p:txBody>
          <a:bodyPr/>
          <a:lstStyle/>
          <a:p>
            <a:r>
              <a:rPr lang="en-US" dirty="0"/>
              <a:t>Status and information </a:t>
            </a:r>
          </a:p>
        </p:txBody>
      </p:sp>
      <p:sp>
        <p:nvSpPr>
          <p:cNvPr id="3" name="Content Placeholder 2">
            <a:extLst>
              <a:ext uri="{FF2B5EF4-FFF2-40B4-BE49-F238E27FC236}">
                <a16:creationId xmlns:a16="http://schemas.microsoft.com/office/drawing/2014/main" id="{68B91484-4F7A-534C-B0C3-8A2C66840DA6}"/>
              </a:ext>
            </a:extLst>
          </p:cNvPr>
          <p:cNvSpPr>
            <a:spLocks noGrp="1"/>
          </p:cNvSpPr>
          <p:nvPr>
            <p:ph idx="1"/>
          </p:nvPr>
        </p:nvSpPr>
        <p:spPr>
          <a:xfrm>
            <a:off x="1141412" y="1531030"/>
            <a:ext cx="9905999" cy="3541714"/>
          </a:xfrm>
        </p:spPr>
        <p:txBody>
          <a:bodyPr/>
          <a:lstStyle/>
          <a:p>
            <a:r>
              <a:rPr lang="en-US" dirty="0"/>
              <a:t>News </a:t>
            </a:r>
          </a:p>
          <a:p>
            <a:pPr lvl="1"/>
            <a:r>
              <a:rPr lang="en-US" dirty="0"/>
              <a:t>RSS feeds </a:t>
            </a:r>
          </a:p>
          <a:p>
            <a:pPr lvl="1"/>
            <a:r>
              <a:rPr lang="en-US" dirty="0"/>
              <a:t>Clickable links </a:t>
            </a:r>
          </a:p>
          <a:p>
            <a:pPr lvl="1"/>
            <a:r>
              <a:rPr lang="en-US" dirty="0"/>
              <a:t>Geo-fencing information</a:t>
            </a:r>
          </a:p>
          <a:p>
            <a:endParaRPr lang="en-US" dirty="0"/>
          </a:p>
        </p:txBody>
      </p:sp>
    </p:spTree>
    <p:extLst>
      <p:ext uri="{BB962C8B-B14F-4D97-AF65-F5344CB8AC3E}">
        <p14:creationId xmlns:p14="http://schemas.microsoft.com/office/powerpoint/2010/main" val="218489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81968-7F48-6047-87AE-683EFA2FAAFE}"/>
              </a:ext>
            </a:extLst>
          </p:cNvPr>
          <p:cNvSpPr>
            <a:spLocks noGrp="1"/>
          </p:cNvSpPr>
          <p:nvPr>
            <p:ph type="title"/>
          </p:nvPr>
        </p:nvSpPr>
        <p:spPr>
          <a:xfrm>
            <a:off x="1141413" y="0"/>
            <a:ext cx="9905998" cy="1023257"/>
          </a:xfrm>
        </p:spPr>
        <p:txBody>
          <a:bodyPr/>
          <a:lstStyle/>
          <a:p>
            <a:r>
              <a:rPr lang="en-US" dirty="0"/>
              <a:t>Ingesting RSS data </a:t>
            </a:r>
          </a:p>
        </p:txBody>
      </p:sp>
      <p:sp>
        <p:nvSpPr>
          <p:cNvPr id="3" name="Content Placeholder 2">
            <a:extLst>
              <a:ext uri="{FF2B5EF4-FFF2-40B4-BE49-F238E27FC236}">
                <a16:creationId xmlns:a16="http://schemas.microsoft.com/office/drawing/2014/main" id="{55C9A50E-9DBD-F446-83FE-00B578E9F47A}"/>
              </a:ext>
            </a:extLst>
          </p:cNvPr>
          <p:cNvSpPr>
            <a:spLocks noGrp="1"/>
          </p:cNvSpPr>
          <p:nvPr>
            <p:ph idx="1"/>
          </p:nvPr>
        </p:nvSpPr>
        <p:spPr>
          <a:xfrm>
            <a:off x="1141413" y="1160915"/>
            <a:ext cx="4508274" cy="2790599"/>
          </a:xfrm>
        </p:spPr>
        <p:txBody>
          <a:bodyPr>
            <a:normAutofit/>
          </a:bodyPr>
          <a:lstStyle/>
          <a:p>
            <a:r>
              <a:rPr lang="en-US" dirty="0"/>
              <a:t>Splunk can ingest Syndication feeds such as RSS, Atom and RDF formats (any RSS-like format)</a:t>
            </a:r>
          </a:p>
          <a:p>
            <a:r>
              <a:rPr lang="en-US" dirty="0"/>
              <a:t>Add-on Syndication Input (2646)</a:t>
            </a:r>
          </a:p>
          <a:p>
            <a:pPr lvl="1"/>
            <a:r>
              <a:rPr lang="en-US" dirty="0"/>
              <a:t>Simple method of taking collections of feeds and ingesting into Splunk. </a:t>
            </a:r>
          </a:p>
        </p:txBody>
      </p:sp>
      <p:pic>
        <p:nvPicPr>
          <p:cNvPr id="5" name="Picture 4">
            <a:extLst>
              <a:ext uri="{FF2B5EF4-FFF2-40B4-BE49-F238E27FC236}">
                <a16:creationId xmlns:a16="http://schemas.microsoft.com/office/drawing/2014/main" id="{7853AA00-709C-CF4F-95E5-933DEBF5EE70}"/>
              </a:ext>
            </a:extLst>
          </p:cNvPr>
          <p:cNvPicPr>
            <a:picLocks noChangeAspect="1"/>
          </p:cNvPicPr>
          <p:nvPr/>
        </p:nvPicPr>
        <p:blipFill>
          <a:blip r:embed="rId2"/>
          <a:stretch>
            <a:fillRect/>
          </a:stretch>
        </p:blipFill>
        <p:spPr>
          <a:xfrm>
            <a:off x="1349828" y="4562568"/>
            <a:ext cx="9263743" cy="1738802"/>
          </a:xfrm>
          <a:prstGeom prst="rect">
            <a:avLst/>
          </a:prstGeom>
        </p:spPr>
      </p:pic>
      <p:pic>
        <p:nvPicPr>
          <p:cNvPr id="4" name="Picture 3">
            <a:extLst>
              <a:ext uri="{FF2B5EF4-FFF2-40B4-BE49-F238E27FC236}">
                <a16:creationId xmlns:a16="http://schemas.microsoft.com/office/drawing/2014/main" id="{3C21BAB3-3FCF-7B4B-8A5E-C0872A96BF0C}"/>
              </a:ext>
            </a:extLst>
          </p:cNvPr>
          <p:cNvPicPr>
            <a:picLocks noChangeAspect="1"/>
          </p:cNvPicPr>
          <p:nvPr/>
        </p:nvPicPr>
        <p:blipFill>
          <a:blip r:embed="rId3"/>
          <a:stretch>
            <a:fillRect/>
          </a:stretch>
        </p:blipFill>
        <p:spPr>
          <a:xfrm>
            <a:off x="6804900" y="177685"/>
            <a:ext cx="4128424" cy="4757057"/>
          </a:xfrm>
          <a:prstGeom prst="rect">
            <a:avLst/>
          </a:prstGeom>
        </p:spPr>
      </p:pic>
    </p:spTree>
    <p:extLst>
      <p:ext uri="{BB962C8B-B14F-4D97-AF65-F5344CB8AC3E}">
        <p14:creationId xmlns:p14="http://schemas.microsoft.com/office/powerpoint/2010/main" val="3177305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8602-13E6-D041-902B-5DF1EF5A7742}"/>
              </a:ext>
            </a:extLst>
          </p:cNvPr>
          <p:cNvSpPr>
            <a:spLocks noGrp="1"/>
          </p:cNvSpPr>
          <p:nvPr>
            <p:ph type="title"/>
          </p:nvPr>
        </p:nvSpPr>
        <p:spPr>
          <a:xfrm>
            <a:off x="810907" y="2623588"/>
            <a:ext cx="9905998" cy="1478570"/>
          </a:xfrm>
        </p:spPr>
        <p:txBody>
          <a:bodyPr/>
          <a:lstStyle/>
          <a:p>
            <a:r>
              <a:rPr lang="en-US" dirty="0"/>
              <a:t>DEMO – Clickable External links</a:t>
            </a:r>
          </a:p>
        </p:txBody>
      </p:sp>
    </p:spTree>
    <p:extLst>
      <p:ext uri="{BB962C8B-B14F-4D97-AF65-F5344CB8AC3E}">
        <p14:creationId xmlns:p14="http://schemas.microsoft.com/office/powerpoint/2010/main" val="4014903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E150-60EB-F142-BA81-A21760E88D54}"/>
              </a:ext>
            </a:extLst>
          </p:cNvPr>
          <p:cNvSpPr>
            <a:spLocks noGrp="1"/>
          </p:cNvSpPr>
          <p:nvPr>
            <p:ph type="title"/>
          </p:nvPr>
        </p:nvSpPr>
        <p:spPr>
          <a:xfrm>
            <a:off x="1141413" y="0"/>
            <a:ext cx="9905998" cy="740229"/>
          </a:xfrm>
        </p:spPr>
        <p:txBody>
          <a:bodyPr/>
          <a:lstStyle/>
          <a:p>
            <a:r>
              <a:rPr lang="en-US" dirty="0"/>
              <a:t>Splunk UI – Making links Clickable</a:t>
            </a:r>
          </a:p>
        </p:txBody>
      </p:sp>
      <p:sp>
        <p:nvSpPr>
          <p:cNvPr id="3" name="Content Placeholder 2">
            <a:extLst>
              <a:ext uri="{FF2B5EF4-FFF2-40B4-BE49-F238E27FC236}">
                <a16:creationId xmlns:a16="http://schemas.microsoft.com/office/drawing/2014/main" id="{EE482438-073C-2944-9B37-1AC96AC7B146}"/>
              </a:ext>
            </a:extLst>
          </p:cNvPr>
          <p:cNvSpPr>
            <a:spLocks noGrp="1"/>
          </p:cNvSpPr>
          <p:nvPr>
            <p:ph idx="1"/>
          </p:nvPr>
        </p:nvSpPr>
        <p:spPr>
          <a:xfrm>
            <a:off x="1141413" y="880541"/>
            <a:ext cx="3898674" cy="3541714"/>
          </a:xfrm>
        </p:spPr>
        <p:txBody>
          <a:bodyPr>
            <a:normAutofit lnSpcReduction="10000"/>
          </a:bodyPr>
          <a:lstStyle/>
          <a:p>
            <a:r>
              <a:rPr lang="en-US" dirty="0"/>
              <a:t>Syndication Links and others can be made to be clickable </a:t>
            </a:r>
          </a:p>
          <a:p>
            <a:r>
              <a:rPr lang="en-US" dirty="0"/>
              <a:t>Splunk </a:t>
            </a:r>
            <a:r>
              <a:rPr lang="en-US" dirty="0" err="1"/>
              <a:t>SimpleXML</a:t>
            </a:r>
            <a:r>
              <a:rPr lang="en-US" dirty="0"/>
              <a:t> </a:t>
            </a:r>
          </a:p>
          <a:p>
            <a:pPr lvl="1"/>
            <a:r>
              <a:rPr lang="en-US" dirty="0"/>
              <a:t>Make the </a:t>
            </a:r>
            <a:r>
              <a:rPr lang="en-US" dirty="0" err="1"/>
              <a:t>Originial_Link</a:t>
            </a:r>
            <a:r>
              <a:rPr lang="en-US" dirty="0"/>
              <a:t> open in a new browser window </a:t>
            </a:r>
          </a:p>
          <a:p>
            <a:pPr lvl="1"/>
            <a:r>
              <a:rPr lang="en-US" dirty="0"/>
              <a:t>Use the Drilldown option  </a:t>
            </a:r>
          </a:p>
          <a:p>
            <a:pPr lvl="1"/>
            <a:r>
              <a:rPr lang="en-US" dirty="0"/>
              <a:t>Pick up the field from the table </a:t>
            </a:r>
          </a:p>
          <a:p>
            <a:pPr marL="457200" lvl="1" indent="0">
              <a:buNone/>
            </a:pPr>
            <a:endParaRPr lang="en-US" dirty="0"/>
          </a:p>
        </p:txBody>
      </p:sp>
      <p:pic>
        <p:nvPicPr>
          <p:cNvPr id="4" name="Picture 3">
            <a:extLst>
              <a:ext uri="{FF2B5EF4-FFF2-40B4-BE49-F238E27FC236}">
                <a16:creationId xmlns:a16="http://schemas.microsoft.com/office/drawing/2014/main" id="{91C85F98-202F-0A44-BFF2-E07BD268906C}"/>
              </a:ext>
            </a:extLst>
          </p:cNvPr>
          <p:cNvPicPr>
            <a:picLocks noChangeAspect="1"/>
          </p:cNvPicPr>
          <p:nvPr/>
        </p:nvPicPr>
        <p:blipFill>
          <a:blip r:embed="rId2"/>
          <a:stretch>
            <a:fillRect/>
          </a:stretch>
        </p:blipFill>
        <p:spPr>
          <a:xfrm>
            <a:off x="1349828" y="4388257"/>
            <a:ext cx="9263743" cy="2121256"/>
          </a:xfrm>
          <a:prstGeom prst="rect">
            <a:avLst/>
          </a:prstGeom>
        </p:spPr>
      </p:pic>
      <p:sp>
        <p:nvSpPr>
          <p:cNvPr id="5" name="TextBox 4">
            <a:extLst>
              <a:ext uri="{FF2B5EF4-FFF2-40B4-BE49-F238E27FC236}">
                <a16:creationId xmlns:a16="http://schemas.microsoft.com/office/drawing/2014/main" id="{E9B6A3D8-506A-D947-9973-F0F02CAEABA3}"/>
              </a:ext>
            </a:extLst>
          </p:cNvPr>
          <p:cNvSpPr txBox="1"/>
          <p:nvPr/>
        </p:nvSpPr>
        <p:spPr>
          <a:xfrm>
            <a:off x="5040087" y="993425"/>
            <a:ext cx="6270169" cy="4001095"/>
          </a:xfrm>
          <a:prstGeom prst="rect">
            <a:avLst/>
          </a:prstGeom>
          <a:noFill/>
        </p:spPr>
        <p:txBody>
          <a:bodyPr wrap="square" rtlCol="0">
            <a:spAutoFit/>
          </a:bodyPr>
          <a:lstStyle/>
          <a:p>
            <a:r>
              <a:rPr lang="en-US" dirty="0"/>
              <a:t>Snippet -  </a:t>
            </a:r>
          </a:p>
          <a:p>
            <a:r>
              <a:rPr lang="en-US" dirty="0"/>
              <a:t>&lt;drilldown target="_blank"&gt;          	&lt;link&gt;</a:t>
            </a:r>
            <a:r>
              <a:rPr lang="en-US" sz="2000" b="1" i="1" dirty="0"/>
              <a:t>$row.Original_Link|n$</a:t>
            </a:r>
            <a:r>
              <a:rPr lang="en-US" dirty="0"/>
              <a:t>&lt;/link&gt;        &lt;/drilldown&gt;</a:t>
            </a:r>
          </a:p>
          <a:p>
            <a:endParaRPr lang="en-US" dirty="0"/>
          </a:p>
          <a:p>
            <a:pPr marL="285750" indent="-285750">
              <a:buFont typeface="Arial" panose="020B0604020202020204" pitchFamily="34" charset="0"/>
              <a:buChar char="•"/>
            </a:pPr>
            <a:r>
              <a:rPr lang="en-US" dirty="0"/>
              <a:t>Takes the table and grabs the row value and opens a new browser </a:t>
            </a:r>
          </a:p>
          <a:p>
            <a:pPr marL="285750" indent="-285750">
              <a:buFont typeface="Arial" panose="020B0604020202020204" pitchFamily="34" charset="0"/>
              <a:buChar char="•"/>
            </a:pPr>
            <a:r>
              <a:rPr lang="en-US" dirty="0"/>
              <a:t>Note the link contains “$row.Original_Link|n$”</a:t>
            </a:r>
          </a:p>
          <a:p>
            <a:r>
              <a:rPr lang="en-US" dirty="0"/>
              <a:t>	This tells the Splunk web framework to treat the row field as a direct link rather than an internal Splunk link like a dashboard.</a:t>
            </a:r>
          </a:p>
          <a:p>
            <a:pPr marL="285750" indent="-285750">
              <a:buFont typeface="Arial" panose="020B0604020202020204" pitchFamily="34" charset="0"/>
              <a:buChar char="•"/>
            </a:pPr>
            <a:r>
              <a:rPr lang="en-US" sz="2800" dirty="0"/>
              <a:t>Thanks Ryan Thibodeaux for the help in solving this</a:t>
            </a:r>
          </a:p>
          <a:p>
            <a:endParaRPr lang="en-US" dirty="0"/>
          </a:p>
          <a:p>
            <a:endParaRPr lang="en-US" dirty="0"/>
          </a:p>
        </p:txBody>
      </p:sp>
    </p:spTree>
    <p:extLst>
      <p:ext uri="{BB962C8B-B14F-4D97-AF65-F5344CB8AC3E}">
        <p14:creationId xmlns:p14="http://schemas.microsoft.com/office/powerpoint/2010/main" val="2400785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89A2-65DF-7145-8C85-7AAA63772DAD}"/>
              </a:ext>
            </a:extLst>
          </p:cNvPr>
          <p:cNvSpPr>
            <a:spLocks noGrp="1"/>
          </p:cNvSpPr>
          <p:nvPr>
            <p:ph type="title"/>
          </p:nvPr>
        </p:nvSpPr>
        <p:spPr>
          <a:xfrm>
            <a:off x="1037241" y="2563064"/>
            <a:ext cx="9905998" cy="1478570"/>
          </a:xfrm>
        </p:spPr>
        <p:txBody>
          <a:bodyPr/>
          <a:lstStyle/>
          <a:p>
            <a:r>
              <a:rPr lang="en-US" dirty="0"/>
              <a:t>Geo-spatial Lookups </a:t>
            </a:r>
          </a:p>
        </p:txBody>
      </p:sp>
    </p:spTree>
    <p:extLst>
      <p:ext uri="{BB962C8B-B14F-4D97-AF65-F5344CB8AC3E}">
        <p14:creationId xmlns:p14="http://schemas.microsoft.com/office/powerpoint/2010/main" val="60496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A788-C10F-384F-BA34-243233DF7F0A}"/>
              </a:ext>
            </a:extLst>
          </p:cNvPr>
          <p:cNvSpPr>
            <a:spLocks noGrp="1"/>
          </p:cNvSpPr>
          <p:nvPr>
            <p:ph type="title"/>
          </p:nvPr>
        </p:nvSpPr>
        <p:spPr>
          <a:xfrm>
            <a:off x="1141412" y="0"/>
            <a:ext cx="9905998" cy="1478570"/>
          </a:xfrm>
        </p:spPr>
        <p:txBody>
          <a:bodyPr/>
          <a:lstStyle/>
          <a:p>
            <a:r>
              <a:rPr lang="en-US" dirty="0"/>
              <a:t>Data Enrichment – why should we care ? </a:t>
            </a:r>
          </a:p>
        </p:txBody>
      </p:sp>
      <p:pic>
        <p:nvPicPr>
          <p:cNvPr id="1028" name="Picture 4" descr="Image result for humor data science">
            <a:extLst>
              <a:ext uri="{FF2B5EF4-FFF2-40B4-BE49-F238E27FC236}">
                <a16:creationId xmlns:a16="http://schemas.microsoft.com/office/drawing/2014/main" id="{AC0E888A-8B8E-5648-922D-CB5E0B4FB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241" y="1245837"/>
            <a:ext cx="8501006" cy="476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0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5585" y="0"/>
            <a:ext cx="9905998" cy="784752"/>
          </a:xfrm>
        </p:spPr>
        <p:txBody>
          <a:bodyPr/>
          <a:lstStyle/>
          <a:p>
            <a:r>
              <a:rPr lang="en-US" dirty="0"/>
              <a:t>SHAPESTER EXAMPLE</a:t>
            </a:r>
          </a:p>
        </p:txBody>
      </p:sp>
      <p:sp>
        <p:nvSpPr>
          <p:cNvPr id="3" name="Content Placeholder 2"/>
          <p:cNvSpPr>
            <a:spLocks noGrp="1"/>
          </p:cNvSpPr>
          <p:nvPr>
            <p:ph sz="half" idx="1"/>
          </p:nvPr>
        </p:nvSpPr>
        <p:spPr>
          <a:xfrm>
            <a:off x="989010" y="927931"/>
            <a:ext cx="4878389" cy="5484444"/>
          </a:xfrm>
        </p:spPr>
        <p:txBody>
          <a:bodyPr>
            <a:noAutofit/>
          </a:bodyPr>
          <a:lstStyle/>
          <a:p>
            <a:pPr marL="0" indent="0">
              <a:buNone/>
            </a:pPr>
            <a:r>
              <a:rPr lang="en-US" sz="1800" dirty="0" err="1"/>
              <a:t>Splunk</a:t>
            </a:r>
            <a:r>
              <a:rPr lang="en-US" sz="1800" dirty="0"/>
              <a:t> App (</a:t>
            </a:r>
            <a:r>
              <a:rPr lang="en-US" sz="1800" b="1" dirty="0">
                <a:solidFill>
                  <a:srgbClr val="000000"/>
                </a:solidFill>
              </a:rPr>
              <a:t>2893) </a:t>
            </a:r>
          </a:p>
          <a:p>
            <a:r>
              <a:rPr lang="en-US" sz="1800" dirty="0"/>
              <a:t>This app lets you draw your own shapes and polygons directly on the map and save them as a geospatial lookup. </a:t>
            </a:r>
          </a:p>
          <a:p>
            <a:r>
              <a:rPr lang="en-US" sz="1800" dirty="0"/>
              <a:t>You can then use this lookup to set up alerts based on geo-fences. Or you can create a building map by drawing the buildings of your campus.</a:t>
            </a:r>
          </a:p>
          <a:p>
            <a:r>
              <a:rPr lang="en-US" sz="1800" dirty="0"/>
              <a:t>Example taken using GPS coordinates from a mobile team around Breckenridge Ski resort </a:t>
            </a:r>
          </a:p>
          <a:p>
            <a:pPr lvl="1"/>
            <a:r>
              <a:rPr lang="en-US" sz="1800" dirty="0"/>
              <a:t>Created Choropleth zones of different areas of the resort</a:t>
            </a:r>
          </a:p>
          <a:p>
            <a:pPr lvl="1"/>
            <a:r>
              <a:rPr lang="en-US" sz="1800" dirty="0"/>
              <a:t>Based on likely avalanche zones using other data </a:t>
            </a:r>
          </a:p>
        </p:txBody>
      </p:sp>
      <p:sp>
        <p:nvSpPr>
          <p:cNvPr id="5" name="Slide Number Placeholder 4"/>
          <p:cNvSpPr>
            <a:spLocks noGrp="1"/>
          </p:cNvSpPr>
          <p:nvPr>
            <p:ph type="sldNum" sz="quarter" idx="12"/>
          </p:nvPr>
        </p:nvSpPr>
        <p:spPr/>
        <p:txBody>
          <a:bodyPr/>
          <a:lstStyle/>
          <a:p>
            <a:fld id="{5D79FE73-AE97-034C-8D23-DB2A36CCE85B}" type="slidenum">
              <a:rPr lang="en-US" smtClean="0"/>
              <a:pPr/>
              <a:t>40</a:t>
            </a:fld>
            <a:endParaRPr lang="en-US" dirty="0"/>
          </a:p>
        </p:txBody>
      </p:sp>
      <p:pic>
        <p:nvPicPr>
          <p:cNvPr id="8" name="Content Placeholder 5"/>
          <p:cNvPicPr>
            <a:picLocks noGrp="1" noChangeAspect="1"/>
          </p:cNvPicPr>
          <p:nvPr>
            <p:ph sz="half" idx="2"/>
          </p:nvPr>
        </p:nvPicPr>
        <p:blipFill rotWithShape="1">
          <a:blip r:embed="rId2"/>
          <a:srcRect l="26671" r="26671" b="4738"/>
          <a:stretch/>
        </p:blipFill>
        <p:spPr>
          <a:xfrm>
            <a:off x="6153397" y="784752"/>
            <a:ext cx="5068186" cy="4785583"/>
          </a:xfrm>
        </p:spPr>
      </p:pic>
      <p:sp>
        <p:nvSpPr>
          <p:cNvPr id="9" name="Rectangle 8"/>
          <p:cNvSpPr/>
          <p:nvPr/>
        </p:nvSpPr>
        <p:spPr>
          <a:xfrm>
            <a:off x="6071258" y="5619082"/>
            <a:ext cx="3878285" cy="215444"/>
          </a:xfrm>
          <a:prstGeom prst="rect">
            <a:avLst/>
          </a:prstGeom>
        </p:spPr>
        <p:txBody>
          <a:bodyPr wrap="square">
            <a:spAutoFit/>
          </a:bodyPr>
          <a:lstStyle/>
          <a:p>
            <a:r>
              <a:rPr lang="en-US" sz="800" dirty="0"/>
              <a:t>Source: </a:t>
            </a:r>
            <a:r>
              <a:rPr lang="en-US" sz="800" i="1" dirty="0"/>
              <a:t>http://</a:t>
            </a:r>
            <a:r>
              <a:rPr lang="en-US" sz="800" i="1" dirty="0" err="1"/>
              <a:t>blogs.splunk.com</a:t>
            </a:r>
            <a:r>
              <a:rPr lang="en-US" sz="800" i="1" dirty="0"/>
              <a:t>/2016/01/20/</a:t>
            </a:r>
            <a:r>
              <a:rPr lang="en-US" sz="800" i="1" dirty="0" err="1"/>
              <a:t>splunking</a:t>
            </a:r>
            <a:r>
              <a:rPr lang="en-US" sz="800" i="1" dirty="0"/>
              <a:t>-avalanches-of-data/</a:t>
            </a:r>
          </a:p>
        </p:txBody>
      </p:sp>
    </p:spTree>
    <p:extLst>
      <p:ext uri="{BB962C8B-B14F-4D97-AF65-F5344CB8AC3E}">
        <p14:creationId xmlns:p14="http://schemas.microsoft.com/office/powerpoint/2010/main" val="718952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C5E2-1259-5E45-B889-1C7422617868}"/>
              </a:ext>
            </a:extLst>
          </p:cNvPr>
          <p:cNvSpPr>
            <a:spLocks noGrp="1"/>
          </p:cNvSpPr>
          <p:nvPr>
            <p:ph type="title"/>
          </p:nvPr>
        </p:nvSpPr>
        <p:spPr>
          <a:xfrm>
            <a:off x="987033" y="2494819"/>
            <a:ext cx="9905998" cy="1478570"/>
          </a:xfrm>
        </p:spPr>
        <p:txBody>
          <a:bodyPr/>
          <a:lstStyle/>
          <a:p>
            <a:r>
              <a:rPr lang="en-US" dirty="0"/>
              <a:t>Data Enrichment New ideas	</a:t>
            </a:r>
          </a:p>
        </p:txBody>
      </p:sp>
    </p:spTree>
    <p:extLst>
      <p:ext uri="{BB962C8B-B14F-4D97-AF65-F5344CB8AC3E}">
        <p14:creationId xmlns:p14="http://schemas.microsoft.com/office/powerpoint/2010/main" val="378774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4CE89-DC07-4C4D-B8DC-4998489E6934}"/>
              </a:ext>
            </a:extLst>
          </p:cNvPr>
          <p:cNvSpPr>
            <a:spLocks noGrp="1"/>
          </p:cNvSpPr>
          <p:nvPr>
            <p:ph type="title"/>
          </p:nvPr>
        </p:nvSpPr>
        <p:spPr>
          <a:xfrm>
            <a:off x="1141413" y="618518"/>
            <a:ext cx="9905998" cy="883711"/>
          </a:xfrm>
        </p:spPr>
        <p:txBody>
          <a:bodyPr/>
          <a:lstStyle/>
          <a:p>
            <a:r>
              <a:rPr lang="en-US" dirty="0"/>
              <a:t>Data Enrichment New ideas	</a:t>
            </a:r>
          </a:p>
        </p:txBody>
      </p:sp>
      <p:sp>
        <p:nvSpPr>
          <p:cNvPr id="3" name="Content Placeholder 2">
            <a:extLst>
              <a:ext uri="{FF2B5EF4-FFF2-40B4-BE49-F238E27FC236}">
                <a16:creationId xmlns:a16="http://schemas.microsoft.com/office/drawing/2014/main" id="{CFC54F3E-6046-404E-A645-956252043B1E}"/>
              </a:ext>
            </a:extLst>
          </p:cNvPr>
          <p:cNvSpPr>
            <a:spLocks noGrp="1"/>
          </p:cNvSpPr>
          <p:nvPr>
            <p:ph idx="1"/>
          </p:nvPr>
        </p:nvSpPr>
        <p:spPr>
          <a:xfrm>
            <a:off x="1141412" y="1698171"/>
            <a:ext cx="9905999" cy="4093030"/>
          </a:xfrm>
        </p:spPr>
        <p:txBody>
          <a:bodyPr/>
          <a:lstStyle/>
          <a:p>
            <a:pPr marL="0" indent="0">
              <a:buNone/>
            </a:pPr>
            <a:r>
              <a:rPr lang="en-US" dirty="0"/>
              <a:t>Use security researcher search engine’s to identify and track public information </a:t>
            </a:r>
          </a:p>
          <a:p>
            <a:pPr marL="0" indent="0">
              <a:buNone/>
            </a:pPr>
            <a:endParaRPr lang="en-US" dirty="0"/>
          </a:p>
          <a:p>
            <a:r>
              <a:rPr lang="en-US" dirty="0" err="1"/>
              <a:t>Shodan</a:t>
            </a:r>
            <a:r>
              <a:rPr lang="en-US" dirty="0"/>
              <a:t> </a:t>
            </a:r>
          </a:p>
          <a:p>
            <a:pPr lvl="1"/>
            <a:r>
              <a:rPr lang="en-US" dirty="0"/>
              <a:t>HL app </a:t>
            </a:r>
          </a:p>
          <a:p>
            <a:pPr lvl="1"/>
            <a:r>
              <a:rPr lang="en-US" dirty="0"/>
              <a:t>Direct query with local cache storage ideas </a:t>
            </a:r>
          </a:p>
          <a:p>
            <a:r>
              <a:rPr lang="en-US" dirty="0" err="1"/>
              <a:t>Censys</a:t>
            </a:r>
            <a:r>
              <a:rPr lang="en-US" dirty="0"/>
              <a:t> </a:t>
            </a:r>
          </a:p>
        </p:txBody>
      </p:sp>
    </p:spTree>
    <p:extLst>
      <p:ext uri="{BB962C8B-B14F-4D97-AF65-F5344CB8AC3E}">
        <p14:creationId xmlns:p14="http://schemas.microsoft.com/office/powerpoint/2010/main" val="3125123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6908-E144-FD47-8675-13B2772F8CEA}"/>
              </a:ext>
            </a:extLst>
          </p:cNvPr>
          <p:cNvSpPr>
            <a:spLocks noGrp="1"/>
          </p:cNvSpPr>
          <p:nvPr>
            <p:ph type="title"/>
          </p:nvPr>
        </p:nvSpPr>
        <p:spPr>
          <a:xfrm>
            <a:off x="808904" y="2482944"/>
            <a:ext cx="9905998" cy="1478570"/>
          </a:xfrm>
        </p:spPr>
        <p:txBody>
          <a:bodyPr/>
          <a:lstStyle/>
          <a:p>
            <a:r>
              <a:rPr lang="en-US" dirty="0" err="1"/>
              <a:t>Shodan</a:t>
            </a:r>
            <a:r>
              <a:rPr lang="en-US" dirty="0"/>
              <a:t> </a:t>
            </a:r>
          </a:p>
        </p:txBody>
      </p:sp>
    </p:spTree>
    <p:extLst>
      <p:ext uri="{BB962C8B-B14F-4D97-AF65-F5344CB8AC3E}">
        <p14:creationId xmlns:p14="http://schemas.microsoft.com/office/powerpoint/2010/main" val="1685047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DBF0-EFD2-2C47-809E-6AC8030BE863}"/>
              </a:ext>
            </a:extLst>
          </p:cNvPr>
          <p:cNvSpPr>
            <a:spLocks noGrp="1"/>
          </p:cNvSpPr>
          <p:nvPr>
            <p:ph type="title"/>
          </p:nvPr>
        </p:nvSpPr>
        <p:spPr>
          <a:xfrm>
            <a:off x="1141413" y="0"/>
            <a:ext cx="9905998" cy="720425"/>
          </a:xfrm>
        </p:spPr>
        <p:txBody>
          <a:bodyPr>
            <a:normAutofit fontScale="90000"/>
          </a:bodyPr>
          <a:lstStyle/>
          <a:p>
            <a:r>
              <a:rPr lang="en-US" dirty="0" err="1"/>
              <a:t>Shodan</a:t>
            </a:r>
            <a:r>
              <a:rPr lang="en-US" dirty="0"/>
              <a:t> – Google for Open-Source Intelligence </a:t>
            </a:r>
          </a:p>
        </p:txBody>
      </p:sp>
      <p:sp>
        <p:nvSpPr>
          <p:cNvPr id="3" name="Content Placeholder 2">
            <a:extLst>
              <a:ext uri="{FF2B5EF4-FFF2-40B4-BE49-F238E27FC236}">
                <a16:creationId xmlns:a16="http://schemas.microsoft.com/office/drawing/2014/main" id="{509CA88F-0CAE-C642-ADA1-C5D374D3AEFB}"/>
              </a:ext>
            </a:extLst>
          </p:cNvPr>
          <p:cNvSpPr>
            <a:spLocks noGrp="1"/>
          </p:cNvSpPr>
          <p:nvPr>
            <p:ph idx="1"/>
          </p:nvPr>
        </p:nvSpPr>
        <p:spPr>
          <a:xfrm>
            <a:off x="1022659" y="840178"/>
            <a:ext cx="9905999" cy="5631873"/>
          </a:xfrm>
        </p:spPr>
        <p:txBody>
          <a:bodyPr>
            <a:normAutofit lnSpcReduction="10000"/>
          </a:bodyPr>
          <a:lstStyle/>
          <a:p>
            <a:r>
              <a:rPr lang="en-US" dirty="0" err="1"/>
              <a:t>Shodan</a:t>
            </a:r>
            <a:r>
              <a:rPr lang="en-US" dirty="0"/>
              <a:t> (http://shodan.io) – Search engine for security researchers </a:t>
            </a:r>
          </a:p>
          <a:p>
            <a:pPr lvl="1"/>
            <a:r>
              <a:rPr lang="en-US" dirty="0"/>
              <a:t>Functions like a search engine  </a:t>
            </a:r>
          </a:p>
          <a:p>
            <a:pPr lvl="1"/>
            <a:r>
              <a:rPr lang="en-US" dirty="0"/>
              <a:t>Interrogates ports and grabs banners for collection </a:t>
            </a:r>
          </a:p>
          <a:p>
            <a:pPr lvl="1"/>
            <a:r>
              <a:rPr lang="en-US" dirty="0"/>
              <a:t>Data is gathered from </a:t>
            </a:r>
            <a:r>
              <a:rPr lang="en-US" dirty="0" err="1"/>
              <a:t>Shodan</a:t>
            </a:r>
            <a:r>
              <a:rPr lang="en-US" dirty="0"/>
              <a:t> crawlers that ‘walk’ the Internet IP space. </a:t>
            </a:r>
          </a:p>
          <a:p>
            <a:pPr lvl="1"/>
            <a:r>
              <a:rPr lang="en-US" dirty="0"/>
              <a:t>Designed to locate specific content and specific node information (desktops, servers, routers, </a:t>
            </a:r>
            <a:r>
              <a:rPr lang="en-US" dirty="0" err="1"/>
              <a:t>etc</a:t>
            </a:r>
            <a:r>
              <a:rPr lang="en-US" dirty="0"/>
              <a:t>)</a:t>
            </a:r>
          </a:p>
          <a:p>
            <a:pPr lvl="1"/>
            <a:endParaRPr lang="en-US" dirty="0"/>
          </a:p>
          <a:p>
            <a:r>
              <a:rPr lang="en-US" dirty="0"/>
              <a:t>Splunk and </a:t>
            </a:r>
            <a:r>
              <a:rPr lang="en-US" dirty="0" err="1"/>
              <a:t>Shodan</a:t>
            </a:r>
            <a:r>
              <a:rPr lang="en-US" dirty="0"/>
              <a:t> </a:t>
            </a:r>
          </a:p>
          <a:p>
            <a:pPr lvl="1"/>
            <a:r>
              <a:rPr lang="en-US" dirty="0"/>
              <a:t>Common app is Hurricane Labs search Add-on (1766)  </a:t>
            </a:r>
          </a:p>
          <a:p>
            <a:pPr lvl="2"/>
            <a:r>
              <a:rPr lang="en-US" dirty="0"/>
              <a:t>Creates a new Splunk SPL keyword ‘</a:t>
            </a:r>
            <a:r>
              <a:rPr lang="en-US" dirty="0" err="1"/>
              <a:t>shodan</a:t>
            </a:r>
            <a:r>
              <a:rPr lang="en-US" dirty="0"/>
              <a:t>’ that allows to query an IP </a:t>
            </a:r>
          </a:p>
          <a:p>
            <a:pPr lvl="2"/>
            <a:r>
              <a:rPr lang="en-US" dirty="0"/>
              <a:t>Also used by Hurricane Labs </a:t>
            </a:r>
            <a:r>
              <a:rPr lang="en-US" dirty="0" err="1"/>
              <a:t>Shodan</a:t>
            </a:r>
            <a:r>
              <a:rPr lang="en-US" dirty="0"/>
              <a:t> App (1767) </a:t>
            </a:r>
          </a:p>
          <a:p>
            <a:pPr lvl="1"/>
            <a:r>
              <a:rPr lang="en-US" dirty="0"/>
              <a:t>Adaptive Response app available as well (3700) </a:t>
            </a:r>
          </a:p>
          <a:p>
            <a:pPr lvl="1"/>
            <a:r>
              <a:rPr lang="en-US" dirty="0"/>
              <a:t>Workflow action app (3509) </a:t>
            </a:r>
          </a:p>
        </p:txBody>
      </p:sp>
    </p:spTree>
    <p:extLst>
      <p:ext uri="{BB962C8B-B14F-4D97-AF65-F5344CB8AC3E}">
        <p14:creationId xmlns:p14="http://schemas.microsoft.com/office/powerpoint/2010/main" val="3717198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B8C4-47CD-4543-A99C-0441093E06E2}"/>
              </a:ext>
            </a:extLst>
          </p:cNvPr>
          <p:cNvSpPr>
            <a:spLocks noGrp="1"/>
          </p:cNvSpPr>
          <p:nvPr>
            <p:ph type="title"/>
          </p:nvPr>
        </p:nvSpPr>
        <p:spPr>
          <a:xfrm>
            <a:off x="1295792" y="0"/>
            <a:ext cx="9905998" cy="807522"/>
          </a:xfrm>
        </p:spPr>
        <p:txBody>
          <a:bodyPr/>
          <a:lstStyle/>
          <a:p>
            <a:r>
              <a:rPr lang="en-US" dirty="0" err="1"/>
              <a:t>Shodan</a:t>
            </a:r>
            <a:r>
              <a:rPr lang="en-US" dirty="0"/>
              <a:t> Examples</a:t>
            </a:r>
          </a:p>
        </p:txBody>
      </p:sp>
      <p:sp>
        <p:nvSpPr>
          <p:cNvPr id="3" name="Content Placeholder 2">
            <a:extLst>
              <a:ext uri="{FF2B5EF4-FFF2-40B4-BE49-F238E27FC236}">
                <a16:creationId xmlns:a16="http://schemas.microsoft.com/office/drawing/2014/main" id="{9CEC3668-7E61-CD4C-913B-E020A94C56B1}"/>
              </a:ext>
            </a:extLst>
          </p:cNvPr>
          <p:cNvSpPr>
            <a:spLocks noGrp="1"/>
          </p:cNvSpPr>
          <p:nvPr>
            <p:ph idx="1"/>
          </p:nvPr>
        </p:nvSpPr>
        <p:spPr>
          <a:xfrm>
            <a:off x="1117662" y="966951"/>
            <a:ext cx="5485020" cy="5350721"/>
          </a:xfrm>
        </p:spPr>
        <p:txBody>
          <a:bodyPr>
            <a:normAutofit lnSpcReduction="10000"/>
          </a:bodyPr>
          <a:lstStyle/>
          <a:p>
            <a:r>
              <a:rPr lang="en-US" dirty="0"/>
              <a:t>Search by IP </a:t>
            </a:r>
            <a:br>
              <a:rPr lang="en-US" dirty="0"/>
            </a:br>
            <a:r>
              <a:rPr lang="en-US" dirty="0"/>
              <a:t>  ‘| </a:t>
            </a:r>
            <a:r>
              <a:rPr lang="en-US" dirty="0" err="1"/>
              <a:t>shodan</a:t>
            </a:r>
            <a:r>
              <a:rPr lang="en-US" dirty="0"/>
              <a:t> 4.4.4.4 ‘ </a:t>
            </a:r>
          </a:p>
          <a:p>
            <a:r>
              <a:rPr lang="en-US" dirty="0"/>
              <a:t>Search by hostname/FQDN </a:t>
            </a:r>
            <a:br>
              <a:rPr lang="en-US" dirty="0"/>
            </a:br>
            <a:r>
              <a:rPr lang="en-US" dirty="0"/>
              <a:t>  ‘| </a:t>
            </a:r>
            <a:r>
              <a:rPr lang="en-US" dirty="0" err="1"/>
              <a:t>shodan</a:t>
            </a:r>
            <a:r>
              <a:rPr lang="en-US" dirty="0"/>
              <a:t> </a:t>
            </a:r>
            <a:r>
              <a:rPr lang="en-US" dirty="0" err="1"/>
              <a:t>badsite.com</a:t>
            </a:r>
            <a:r>
              <a:rPr lang="en-US" dirty="0"/>
              <a:t> ‘ </a:t>
            </a:r>
          </a:p>
          <a:p>
            <a:endParaRPr lang="en-US" dirty="0"/>
          </a:p>
          <a:p>
            <a:r>
              <a:rPr lang="en-US" dirty="0"/>
              <a:t>Pivot on larger grouping such as </a:t>
            </a:r>
          </a:p>
          <a:p>
            <a:pPr lvl="1"/>
            <a:r>
              <a:rPr lang="en-US" dirty="0"/>
              <a:t>BGP ASN (useful for grouping IP’s to larger ASN)  </a:t>
            </a:r>
            <a:br>
              <a:rPr lang="en-US" dirty="0"/>
            </a:br>
            <a:r>
              <a:rPr lang="en-US" dirty="0"/>
              <a:t>‘ </a:t>
            </a:r>
            <a:r>
              <a:rPr lang="en-US" dirty="0" err="1"/>
              <a:t>my_search</a:t>
            </a:r>
            <a:r>
              <a:rPr lang="en-US" dirty="0"/>
              <a:t> by </a:t>
            </a:r>
            <a:r>
              <a:rPr lang="en-US" dirty="0" err="1"/>
              <a:t>src_ip</a:t>
            </a:r>
            <a:r>
              <a:rPr lang="en-US" dirty="0"/>
              <a:t> | stats count by </a:t>
            </a:r>
            <a:r>
              <a:rPr lang="en-US" dirty="0" err="1"/>
              <a:t>asn</a:t>
            </a:r>
            <a:r>
              <a:rPr lang="en-US" dirty="0"/>
              <a:t>’ </a:t>
            </a:r>
          </a:p>
          <a:p>
            <a:pPr lvl="1"/>
            <a:r>
              <a:rPr lang="en-US" dirty="0"/>
              <a:t>Geolocation (</a:t>
            </a:r>
            <a:r>
              <a:rPr lang="en-US" dirty="0" err="1"/>
              <a:t>lat</a:t>
            </a:r>
            <a:r>
              <a:rPr lang="en-US" dirty="0"/>
              <a:t>/long) - useful for geospatial bounding results  </a:t>
            </a:r>
            <a:br>
              <a:rPr lang="en-US" dirty="0"/>
            </a:br>
            <a:r>
              <a:rPr lang="en-US" dirty="0"/>
              <a:t> ‘</a:t>
            </a:r>
            <a:r>
              <a:rPr lang="en-US" dirty="0" err="1"/>
              <a:t>my_search</a:t>
            </a:r>
            <a:r>
              <a:rPr lang="en-US" dirty="0"/>
              <a:t> | where Country=“Russia” </a:t>
            </a:r>
          </a:p>
        </p:txBody>
      </p:sp>
      <p:sp>
        <p:nvSpPr>
          <p:cNvPr id="5" name="TextBox 4">
            <a:extLst>
              <a:ext uri="{FF2B5EF4-FFF2-40B4-BE49-F238E27FC236}">
                <a16:creationId xmlns:a16="http://schemas.microsoft.com/office/drawing/2014/main" id="{885EC1B4-D7B0-EA47-8351-205F058B7D09}"/>
              </a:ext>
            </a:extLst>
          </p:cNvPr>
          <p:cNvSpPr txBox="1"/>
          <p:nvPr/>
        </p:nvSpPr>
        <p:spPr>
          <a:xfrm>
            <a:off x="6828312" y="1056904"/>
            <a:ext cx="4619501"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Map Bitcoin servers </a:t>
            </a:r>
            <a:br>
              <a:rPr lang="en-US" dirty="0"/>
            </a:br>
            <a:r>
              <a:rPr lang="en-US" dirty="0"/>
              <a:t>   - search in </a:t>
            </a:r>
            <a:r>
              <a:rPr lang="en-US" dirty="0" err="1"/>
              <a:t>Shodan</a:t>
            </a:r>
            <a:r>
              <a:rPr lang="en-US" dirty="0"/>
              <a:t> (CLI or script or web) for popular bitcoin port 8333/</a:t>
            </a:r>
            <a:r>
              <a:rPr lang="en-US" dirty="0" err="1"/>
              <a:t>tcp</a:t>
            </a:r>
            <a:r>
              <a:rPr lang="en-US" dirty="0"/>
              <a:t> </a:t>
            </a:r>
            <a:br>
              <a:rPr lang="en-US" dirty="0"/>
            </a:br>
            <a:r>
              <a:rPr lang="en-US" dirty="0"/>
              <a:t>   - Run scripted input to update list </a:t>
            </a:r>
          </a:p>
          <a:p>
            <a:r>
              <a:rPr lang="en-US" dirty="0"/>
              <a:t>     * Place in a KV Store for larger data sets* </a:t>
            </a:r>
          </a:p>
          <a:p>
            <a:r>
              <a:rPr lang="en-US" dirty="0"/>
              <a:t>   - Organize by geo-location, server type, </a:t>
            </a:r>
            <a:r>
              <a:rPr lang="en-US" dirty="0" err="1"/>
              <a:t>etc</a:t>
            </a:r>
            <a:r>
              <a:rPr lang="en-US" dirty="0"/>
              <a:t> </a:t>
            </a:r>
          </a:p>
          <a:p>
            <a:endParaRPr lang="en-US" dirty="0"/>
          </a:p>
          <a:p>
            <a:r>
              <a:rPr lang="en-US" dirty="0" err="1"/>
              <a:t>Shodan</a:t>
            </a:r>
            <a:r>
              <a:rPr lang="en-US" dirty="0"/>
              <a:t> search for ‘</a:t>
            </a:r>
            <a:r>
              <a:rPr lang="en-US" dirty="0" err="1"/>
              <a:t>lighttpd</a:t>
            </a:r>
            <a:r>
              <a:rPr lang="en-US" dirty="0"/>
              <a:t>/1.4.32’ </a:t>
            </a:r>
            <a:br>
              <a:rPr lang="en-US" dirty="0"/>
            </a:br>
            <a:r>
              <a:rPr lang="en-US" dirty="0"/>
              <a:t> </a:t>
            </a:r>
          </a:p>
          <a:p>
            <a:r>
              <a:rPr lang="en-US" dirty="0"/>
              <a:t>80.http.get.headers.www_authenticate=  ‘</a:t>
            </a:r>
            <a:r>
              <a:rPr lang="en-US" dirty="0" err="1"/>
              <a:t>antMiner</a:t>
            </a:r>
            <a:r>
              <a:rPr lang="en-US" dirty="0"/>
              <a:t>’ </a:t>
            </a:r>
            <a:br>
              <a:rPr lang="en-US" dirty="0"/>
            </a:br>
            <a:r>
              <a:rPr lang="en-US" dirty="0"/>
              <a:t>80.http.get.headers.server =  ‘</a:t>
            </a:r>
            <a:r>
              <a:rPr lang="en-US" dirty="0" err="1"/>
              <a:t>lighttpd</a:t>
            </a:r>
            <a:r>
              <a:rPr lang="en-US" dirty="0"/>
              <a:t>/1.4.32’ </a:t>
            </a:r>
          </a:p>
        </p:txBody>
      </p:sp>
    </p:spTree>
    <p:extLst>
      <p:ext uri="{BB962C8B-B14F-4D97-AF65-F5344CB8AC3E}">
        <p14:creationId xmlns:p14="http://schemas.microsoft.com/office/powerpoint/2010/main" val="1685401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E536-CF98-8742-B540-70CD64559B5A}"/>
              </a:ext>
            </a:extLst>
          </p:cNvPr>
          <p:cNvSpPr>
            <a:spLocks noGrp="1"/>
          </p:cNvSpPr>
          <p:nvPr>
            <p:ph type="title"/>
          </p:nvPr>
        </p:nvSpPr>
        <p:spPr>
          <a:xfrm>
            <a:off x="1141412" y="0"/>
            <a:ext cx="9905998" cy="1478570"/>
          </a:xfrm>
        </p:spPr>
        <p:txBody>
          <a:bodyPr/>
          <a:lstStyle/>
          <a:p>
            <a:r>
              <a:rPr lang="en-US" dirty="0" err="1"/>
              <a:t>Shodan</a:t>
            </a:r>
            <a:r>
              <a:rPr lang="en-US" dirty="0"/>
              <a:t> Example – Gather list of </a:t>
            </a:r>
            <a:r>
              <a:rPr lang="en-US" dirty="0" err="1"/>
              <a:t>antminers</a:t>
            </a:r>
            <a:endParaRPr lang="en-US" dirty="0"/>
          </a:p>
        </p:txBody>
      </p:sp>
      <p:sp>
        <p:nvSpPr>
          <p:cNvPr id="3" name="Content Placeholder 2">
            <a:extLst>
              <a:ext uri="{FF2B5EF4-FFF2-40B4-BE49-F238E27FC236}">
                <a16:creationId xmlns:a16="http://schemas.microsoft.com/office/drawing/2014/main" id="{7E02F730-CD10-C34B-9944-7C8813278CFC}"/>
              </a:ext>
            </a:extLst>
          </p:cNvPr>
          <p:cNvSpPr>
            <a:spLocks noGrp="1"/>
          </p:cNvSpPr>
          <p:nvPr>
            <p:ph idx="1"/>
          </p:nvPr>
        </p:nvSpPr>
        <p:spPr>
          <a:xfrm>
            <a:off x="1141412" y="1145894"/>
            <a:ext cx="9905999" cy="5266481"/>
          </a:xfrm>
        </p:spPr>
        <p:txBody>
          <a:bodyPr>
            <a:normAutofit fontScale="25000" lnSpcReduction="20000"/>
          </a:bodyPr>
          <a:lstStyle/>
          <a:p>
            <a:pPr marL="0" indent="0">
              <a:spcBef>
                <a:spcPts val="0"/>
              </a:spcBef>
              <a:buNone/>
            </a:pPr>
            <a:br>
              <a:rPr lang="en-US" sz="2900" dirty="0"/>
            </a:br>
            <a:r>
              <a:rPr lang="en-US" sz="5600" dirty="0"/>
              <a:t>sh-3.2# </a:t>
            </a:r>
            <a:r>
              <a:rPr lang="en-US" sz="5600" b="1" dirty="0" err="1"/>
              <a:t>shodan</a:t>
            </a:r>
            <a:r>
              <a:rPr lang="en-US" sz="5600" b="1" dirty="0"/>
              <a:t> search "</a:t>
            </a:r>
            <a:r>
              <a:rPr lang="en-US" sz="5600" b="1" dirty="0" err="1"/>
              <a:t>lighttpd</a:t>
            </a:r>
            <a:r>
              <a:rPr lang="en-US" sz="5600" b="1" dirty="0"/>
              <a:t>/1.4.32" AND "</a:t>
            </a:r>
            <a:r>
              <a:rPr lang="en-US" sz="5600" b="1" dirty="0" err="1"/>
              <a:t>antminer</a:t>
            </a:r>
            <a:r>
              <a:rPr lang="en-US" sz="5600" b="1" dirty="0"/>
              <a:t>"&gt;antminer_shodan_list_20Feb_2018.txt</a:t>
            </a:r>
            <a:br>
              <a:rPr lang="en-US" sz="5600" dirty="0"/>
            </a:br>
            <a:br>
              <a:rPr lang="en-US" sz="5600" dirty="0"/>
            </a:br>
            <a:r>
              <a:rPr lang="en-US" sz="5600" dirty="0"/>
              <a:t>Example OUPTUT </a:t>
            </a:r>
          </a:p>
          <a:p>
            <a:pPr marL="0" indent="0">
              <a:spcBef>
                <a:spcPts val="0"/>
              </a:spcBef>
              <a:buNone/>
            </a:pPr>
            <a:endParaRPr lang="en-US" sz="5600" dirty="0"/>
          </a:p>
          <a:p>
            <a:pPr marL="0" indent="0">
              <a:spcBef>
                <a:spcPts val="0"/>
              </a:spcBef>
              <a:buNone/>
            </a:pPr>
            <a:r>
              <a:rPr lang="en-US" sz="5600" dirty="0"/>
              <a:t>171.244.44.50 80             HTTP/1.1 401 Unauthorized\r\</a:t>
            </a:r>
            <a:r>
              <a:rPr lang="en-US" sz="5600" dirty="0" err="1"/>
              <a:t>nWWW</a:t>
            </a:r>
            <a:r>
              <a:rPr lang="en-US" sz="5600" dirty="0"/>
              <a:t>-Authenticate: Digest realm="</a:t>
            </a:r>
            <a:r>
              <a:rPr lang="en-US" sz="5600" b="1" dirty="0" err="1"/>
              <a:t>antMiner</a:t>
            </a:r>
            <a:r>
              <a:rPr lang="en-US" sz="5600" b="1" dirty="0"/>
              <a:t> Configuration</a:t>
            </a:r>
            <a:r>
              <a:rPr lang="en-US" sz="5600" dirty="0"/>
              <a:t>", nonce="c32f6cf3b1306fe89ee4e42fe2eca7a3", </a:t>
            </a:r>
            <a:r>
              <a:rPr lang="en-US" sz="5600" dirty="0" err="1"/>
              <a:t>qop</a:t>
            </a:r>
            <a:r>
              <a:rPr lang="en-US" sz="5600" dirty="0"/>
              <a:t>="</a:t>
            </a:r>
            <a:r>
              <a:rPr lang="en-US" sz="5600" dirty="0" err="1"/>
              <a:t>auth</a:t>
            </a:r>
            <a:r>
              <a:rPr lang="en-US" sz="5600" dirty="0"/>
              <a:t>"\r\</a:t>
            </a:r>
            <a:r>
              <a:rPr lang="en-US" sz="5600" dirty="0" err="1"/>
              <a:t>nContent</a:t>
            </a:r>
            <a:r>
              <a:rPr lang="en-US" sz="5600" dirty="0"/>
              <a:t>-Type: text/html\r\</a:t>
            </a:r>
            <a:r>
              <a:rPr lang="en-US" sz="5600" dirty="0" err="1"/>
              <a:t>nContent</a:t>
            </a:r>
            <a:r>
              <a:rPr lang="en-US" sz="5600" dirty="0"/>
              <a:t>-Length: 351\r\</a:t>
            </a:r>
            <a:r>
              <a:rPr lang="en-US" sz="5600" dirty="0" err="1"/>
              <a:t>nDate</a:t>
            </a:r>
            <a:r>
              <a:rPr lang="en-US" sz="5600" dirty="0"/>
              <a:t>: Sun, 09 Jan 2000 00:06:41 GMT\r\</a:t>
            </a:r>
            <a:r>
              <a:rPr lang="en-US" sz="5600" dirty="0" err="1"/>
              <a:t>nServer</a:t>
            </a:r>
            <a:r>
              <a:rPr lang="en-US" sz="5600" dirty="0"/>
              <a:t>: </a:t>
            </a:r>
            <a:r>
              <a:rPr lang="en-US" sz="5600" dirty="0" err="1"/>
              <a:t>lighttpd</a:t>
            </a:r>
            <a:r>
              <a:rPr lang="en-US" sz="5600" dirty="0"/>
              <a:t>/1.4.32\r\n\r\n </a:t>
            </a:r>
          </a:p>
          <a:p>
            <a:pPr marL="0" indent="0">
              <a:spcBef>
                <a:spcPts val="0"/>
              </a:spcBef>
              <a:buNone/>
            </a:pPr>
            <a:endParaRPr lang="en-US" sz="5600" dirty="0"/>
          </a:p>
          <a:p>
            <a:pPr marL="0" indent="0">
              <a:spcBef>
                <a:spcPts val="0"/>
              </a:spcBef>
              <a:buNone/>
            </a:pPr>
            <a:r>
              <a:rPr lang="en-US" sz="5600" dirty="0"/>
              <a:t>31.41.216.103 80             HTTP/1.1 401 Unauthorized\r\</a:t>
            </a:r>
            <a:r>
              <a:rPr lang="en-US" sz="5600" dirty="0" err="1"/>
              <a:t>nWWW</a:t>
            </a:r>
            <a:r>
              <a:rPr lang="en-US" sz="5600" dirty="0"/>
              <a:t>-Authenticate: Digest realm="</a:t>
            </a:r>
            <a:r>
              <a:rPr lang="en-US" sz="5600" b="1" dirty="0" err="1"/>
              <a:t>antMiner</a:t>
            </a:r>
            <a:r>
              <a:rPr lang="en-US" sz="5600" b="1" dirty="0"/>
              <a:t> Configuration</a:t>
            </a:r>
            <a:r>
              <a:rPr lang="en-US" sz="5600" dirty="0"/>
              <a:t>", nonce="8d64634b86fd7e9139584a75683da9ea", </a:t>
            </a:r>
            <a:r>
              <a:rPr lang="en-US" sz="5600" dirty="0" err="1"/>
              <a:t>qop</a:t>
            </a:r>
            <a:r>
              <a:rPr lang="en-US" sz="5600" dirty="0"/>
              <a:t>="</a:t>
            </a:r>
            <a:r>
              <a:rPr lang="en-US" sz="5600" dirty="0" err="1"/>
              <a:t>auth</a:t>
            </a:r>
            <a:r>
              <a:rPr lang="en-US" sz="5600" dirty="0"/>
              <a:t>"\r\</a:t>
            </a:r>
            <a:r>
              <a:rPr lang="en-US" sz="5600" dirty="0" err="1"/>
              <a:t>nContent</a:t>
            </a:r>
            <a:r>
              <a:rPr lang="en-US" sz="5600" dirty="0"/>
              <a:t>-Type: text/html\r\</a:t>
            </a:r>
            <a:r>
              <a:rPr lang="en-US" sz="5600" dirty="0" err="1"/>
              <a:t>nContent</a:t>
            </a:r>
            <a:r>
              <a:rPr lang="en-US" sz="5600" dirty="0"/>
              <a:t>-Length: 351\r\</a:t>
            </a:r>
            <a:r>
              <a:rPr lang="en-US" sz="5600" dirty="0" err="1"/>
              <a:t>nDate</a:t>
            </a:r>
            <a:r>
              <a:rPr lang="en-US" sz="5600" dirty="0"/>
              <a:t>: Sun, 18 Feb 2018 17:59:11 GMT\r\</a:t>
            </a:r>
            <a:r>
              <a:rPr lang="en-US" sz="5600" dirty="0" err="1"/>
              <a:t>nServer</a:t>
            </a:r>
            <a:r>
              <a:rPr lang="en-US" sz="5600" dirty="0"/>
              <a:t>: </a:t>
            </a:r>
            <a:r>
              <a:rPr lang="en-US" sz="5600" dirty="0" err="1"/>
              <a:t>lighttpd</a:t>
            </a:r>
            <a:r>
              <a:rPr lang="en-US" sz="5600" dirty="0"/>
              <a:t>/1.4.32\r\n\r\n </a:t>
            </a:r>
          </a:p>
          <a:p>
            <a:pPr marL="0" indent="0">
              <a:spcBef>
                <a:spcPts val="0"/>
              </a:spcBef>
              <a:buNone/>
            </a:pPr>
            <a:endParaRPr lang="en-US" sz="5600" dirty="0"/>
          </a:p>
          <a:p>
            <a:pPr marL="0" indent="0">
              <a:spcBef>
                <a:spcPts val="0"/>
              </a:spcBef>
              <a:buNone/>
            </a:pPr>
            <a:r>
              <a:rPr lang="en-US" sz="5600" dirty="0"/>
              <a:t>219.151.23.205 80             HTTP/1.1 401 Unauthorized\r\</a:t>
            </a:r>
            <a:r>
              <a:rPr lang="en-US" sz="5600" dirty="0" err="1"/>
              <a:t>nWWW</a:t>
            </a:r>
            <a:r>
              <a:rPr lang="en-US" sz="5600" dirty="0"/>
              <a:t>-Authenticate: Digest realm="</a:t>
            </a:r>
            <a:r>
              <a:rPr lang="en-US" sz="5600" b="1" dirty="0" err="1"/>
              <a:t>antMiner</a:t>
            </a:r>
            <a:r>
              <a:rPr lang="en-US" sz="5600" b="1" dirty="0"/>
              <a:t> Configuration</a:t>
            </a:r>
            <a:r>
              <a:rPr lang="en-US" sz="5600" dirty="0"/>
              <a:t>", nonce="459c170d1621be42afd523eb423bd8c3", </a:t>
            </a:r>
            <a:r>
              <a:rPr lang="en-US" sz="5600" dirty="0" err="1"/>
              <a:t>qop</a:t>
            </a:r>
            <a:r>
              <a:rPr lang="en-US" sz="5600" dirty="0"/>
              <a:t>="</a:t>
            </a:r>
            <a:r>
              <a:rPr lang="en-US" sz="5600" dirty="0" err="1"/>
              <a:t>auth</a:t>
            </a:r>
            <a:r>
              <a:rPr lang="en-US" sz="5600" dirty="0"/>
              <a:t>"\r\</a:t>
            </a:r>
            <a:r>
              <a:rPr lang="en-US" sz="5600" dirty="0" err="1"/>
              <a:t>nContent</a:t>
            </a:r>
            <a:r>
              <a:rPr lang="en-US" sz="5600" dirty="0"/>
              <a:t>-Type: text/html\r\</a:t>
            </a:r>
            <a:r>
              <a:rPr lang="en-US" sz="5600" dirty="0" err="1"/>
              <a:t>nContent</a:t>
            </a:r>
            <a:r>
              <a:rPr lang="en-US" sz="5600" dirty="0"/>
              <a:t>-Length: 351\r\</a:t>
            </a:r>
            <a:r>
              <a:rPr lang="en-US" sz="5600" dirty="0" err="1"/>
              <a:t>nDate</a:t>
            </a:r>
            <a:r>
              <a:rPr lang="en-US" sz="5600" dirty="0"/>
              <a:t>: Thu, 01 Jan 1970 10:14:31 GMT\r\</a:t>
            </a:r>
            <a:r>
              <a:rPr lang="en-US" sz="5600" dirty="0" err="1"/>
              <a:t>nServer</a:t>
            </a:r>
            <a:r>
              <a:rPr lang="en-US" sz="5600" dirty="0"/>
              <a:t>: </a:t>
            </a:r>
            <a:r>
              <a:rPr lang="en-US" sz="5600" dirty="0" err="1"/>
              <a:t>lighttpd</a:t>
            </a:r>
            <a:r>
              <a:rPr lang="en-US" sz="5600" dirty="0"/>
              <a:t>/1.4.32\r\n\r\n </a:t>
            </a:r>
          </a:p>
          <a:p>
            <a:pPr marL="0" indent="0">
              <a:spcBef>
                <a:spcPts val="0"/>
              </a:spcBef>
              <a:buNone/>
            </a:pPr>
            <a:endParaRPr lang="en-US" sz="5600" dirty="0"/>
          </a:p>
          <a:p>
            <a:pPr marL="0" indent="0">
              <a:spcBef>
                <a:spcPts val="0"/>
              </a:spcBef>
              <a:buNone/>
            </a:pPr>
            <a:r>
              <a:rPr lang="en-US" sz="5600" dirty="0"/>
              <a:t>96.92.84.205   3000   96-92-84-205-static.hfc.comcastbusiness.net   HTTP/1.1 401 Unauthorized\r\</a:t>
            </a:r>
            <a:r>
              <a:rPr lang="en-US" sz="5600" dirty="0" err="1"/>
              <a:t>nWWW</a:t>
            </a:r>
            <a:r>
              <a:rPr lang="en-US" sz="5600" dirty="0"/>
              <a:t>-Authenticate: Digest realm="</a:t>
            </a:r>
            <a:r>
              <a:rPr lang="en-US" sz="5600" b="1" dirty="0" err="1"/>
              <a:t>antMiner</a:t>
            </a:r>
            <a:r>
              <a:rPr lang="en-US" sz="5600" b="1" dirty="0"/>
              <a:t> Configuration</a:t>
            </a:r>
            <a:r>
              <a:rPr lang="en-US" sz="5600" dirty="0"/>
              <a:t>", nonce="9e0ceada5c09fd18bc498d83ff2bda11", </a:t>
            </a:r>
            <a:r>
              <a:rPr lang="en-US" sz="5600" dirty="0" err="1"/>
              <a:t>qop</a:t>
            </a:r>
            <a:r>
              <a:rPr lang="en-US" sz="5600" dirty="0"/>
              <a:t>="</a:t>
            </a:r>
            <a:r>
              <a:rPr lang="en-US" sz="5600" dirty="0" err="1"/>
              <a:t>auth</a:t>
            </a:r>
            <a:r>
              <a:rPr lang="en-US" sz="5600" dirty="0"/>
              <a:t>"\r\</a:t>
            </a:r>
            <a:r>
              <a:rPr lang="en-US" sz="5600" dirty="0" err="1"/>
              <a:t>nContent</a:t>
            </a:r>
            <a:r>
              <a:rPr lang="en-US" sz="5600" dirty="0"/>
              <a:t>-Type: text/html\r\</a:t>
            </a:r>
            <a:r>
              <a:rPr lang="en-US" sz="5600" dirty="0" err="1"/>
              <a:t>nContent</a:t>
            </a:r>
            <a:r>
              <a:rPr lang="en-US" sz="5600" dirty="0"/>
              <a:t>-Length: 351\r\</a:t>
            </a:r>
            <a:r>
              <a:rPr lang="en-US" sz="5600" dirty="0" err="1"/>
              <a:t>nDate</a:t>
            </a:r>
            <a:r>
              <a:rPr lang="en-US" sz="5600" dirty="0"/>
              <a:t>: Sun, 18 Feb 2018 07:35:34 GMT\r\</a:t>
            </a:r>
            <a:r>
              <a:rPr lang="en-US" sz="5600" dirty="0" err="1"/>
              <a:t>nServer</a:t>
            </a:r>
            <a:r>
              <a:rPr lang="en-US" sz="5600" dirty="0"/>
              <a:t>: </a:t>
            </a:r>
            <a:r>
              <a:rPr lang="en-US" sz="5600" dirty="0" err="1"/>
              <a:t>lighttpd</a:t>
            </a:r>
            <a:r>
              <a:rPr lang="en-US" sz="5600" dirty="0"/>
              <a:t>/1.4.32\r\n\r\n </a:t>
            </a:r>
          </a:p>
          <a:p>
            <a:pPr marL="0" indent="0">
              <a:spcBef>
                <a:spcPts val="0"/>
              </a:spcBef>
              <a:buNone/>
            </a:pPr>
            <a:endParaRPr lang="en-US" sz="5600" dirty="0"/>
          </a:p>
          <a:p>
            <a:pPr marL="0" indent="0">
              <a:spcBef>
                <a:spcPts val="0"/>
              </a:spcBef>
              <a:buNone/>
            </a:pPr>
            <a:r>
              <a:rPr lang="en-US" sz="5600" dirty="0"/>
              <a:t>93.178.219.116 8001   </a:t>
            </a:r>
            <a:r>
              <a:rPr lang="en-US" sz="5600" dirty="0" err="1"/>
              <a:t>mail.zit.com.ua</a:t>
            </a:r>
            <a:r>
              <a:rPr lang="en-US" sz="5600" dirty="0"/>
              <a:t> HTTP/1.1 401 Unauthorized\r\</a:t>
            </a:r>
            <a:r>
              <a:rPr lang="en-US" sz="5600" dirty="0" err="1"/>
              <a:t>nWWW</a:t>
            </a:r>
            <a:r>
              <a:rPr lang="en-US" sz="5600" dirty="0"/>
              <a:t>-Authenticate: Digest realm="</a:t>
            </a:r>
            <a:r>
              <a:rPr lang="en-US" sz="5600" b="1" dirty="0" err="1"/>
              <a:t>antMiner</a:t>
            </a:r>
            <a:r>
              <a:rPr lang="en-US" sz="5600" b="1" dirty="0"/>
              <a:t> Configuration</a:t>
            </a:r>
            <a:r>
              <a:rPr lang="en-US" sz="5600" dirty="0"/>
              <a:t>", nonce="f0f028aac537dd98fe8e6fa709c5c7c0", </a:t>
            </a:r>
            <a:r>
              <a:rPr lang="en-US" sz="5600" dirty="0" err="1"/>
              <a:t>qop</a:t>
            </a:r>
            <a:r>
              <a:rPr lang="en-US" sz="5600" dirty="0"/>
              <a:t>="</a:t>
            </a:r>
            <a:r>
              <a:rPr lang="en-US" sz="5600" dirty="0" err="1"/>
              <a:t>auth</a:t>
            </a:r>
            <a:r>
              <a:rPr lang="en-US" sz="5600" dirty="0"/>
              <a:t>"\r\</a:t>
            </a:r>
            <a:r>
              <a:rPr lang="en-US" sz="5600" dirty="0" err="1"/>
              <a:t>nContent</a:t>
            </a:r>
            <a:r>
              <a:rPr lang="en-US" sz="5600" dirty="0"/>
              <a:t>-Type: text/html\r\</a:t>
            </a:r>
            <a:r>
              <a:rPr lang="en-US" sz="5600" dirty="0" err="1"/>
              <a:t>nContent</a:t>
            </a:r>
            <a:r>
              <a:rPr lang="en-US" sz="5600" dirty="0"/>
              <a:t>-Length: 351\r\</a:t>
            </a:r>
            <a:r>
              <a:rPr lang="en-US" sz="5600" dirty="0" err="1"/>
              <a:t>nDate</a:t>
            </a:r>
            <a:r>
              <a:rPr lang="en-US" sz="5600" dirty="0"/>
              <a:t>: Sun, 18 Feb 2018 07:18:28 GMT\r\</a:t>
            </a:r>
            <a:r>
              <a:rPr lang="en-US" sz="5600" dirty="0" err="1"/>
              <a:t>nServer</a:t>
            </a:r>
            <a:r>
              <a:rPr lang="en-US" sz="5600" dirty="0"/>
              <a:t>: </a:t>
            </a:r>
            <a:r>
              <a:rPr lang="en-US" sz="5600" dirty="0" err="1"/>
              <a:t>lighttpd</a:t>
            </a:r>
            <a:r>
              <a:rPr lang="en-US" sz="5600" dirty="0"/>
              <a:t>/1.4.32\r\n\r\n</a:t>
            </a:r>
          </a:p>
          <a:p>
            <a:pPr marL="0" indent="0">
              <a:spcBef>
                <a:spcPts val="0"/>
              </a:spcBef>
              <a:buNone/>
            </a:pPr>
            <a:endParaRPr lang="en-US" dirty="0"/>
          </a:p>
        </p:txBody>
      </p:sp>
    </p:spTree>
    <p:extLst>
      <p:ext uri="{BB962C8B-B14F-4D97-AF65-F5344CB8AC3E}">
        <p14:creationId xmlns:p14="http://schemas.microsoft.com/office/powerpoint/2010/main" val="166208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6FC5-0B45-FE42-B74D-A6092D131565}"/>
              </a:ext>
            </a:extLst>
          </p:cNvPr>
          <p:cNvSpPr>
            <a:spLocks noGrp="1"/>
          </p:cNvSpPr>
          <p:nvPr>
            <p:ph type="title"/>
          </p:nvPr>
        </p:nvSpPr>
        <p:spPr>
          <a:xfrm>
            <a:off x="1010785" y="2554196"/>
            <a:ext cx="9905998" cy="1478570"/>
          </a:xfrm>
        </p:spPr>
        <p:txBody>
          <a:bodyPr/>
          <a:lstStyle/>
          <a:p>
            <a:r>
              <a:rPr lang="en-US" dirty="0" err="1"/>
              <a:t>Censys</a:t>
            </a:r>
            <a:r>
              <a:rPr lang="en-US" dirty="0"/>
              <a:t> </a:t>
            </a:r>
          </a:p>
        </p:txBody>
      </p:sp>
    </p:spTree>
    <p:extLst>
      <p:ext uri="{BB962C8B-B14F-4D97-AF65-F5344CB8AC3E}">
        <p14:creationId xmlns:p14="http://schemas.microsoft.com/office/powerpoint/2010/main" val="405320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15C4-A749-3F46-92BF-F1999D2A9794}"/>
              </a:ext>
            </a:extLst>
          </p:cNvPr>
          <p:cNvSpPr>
            <a:spLocks noGrp="1"/>
          </p:cNvSpPr>
          <p:nvPr>
            <p:ph type="title"/>
          </p:nvPr>
        </p:nvSpPr>
        <p:spPr>
          <a:xfrm>
            <a:off x="1343293" y="0"/>
            <a:ext cx="9905998" cy="783771"/>
          </a:xfrm>
        </p:spPr>
        <p:txBody>
          <a:bodyPr>
            <a:normAutofit fontScale="90000"/>
          </a:bodyPr>
          <a:lstStyle/>
          <a:p>
            <a:r>
              <a:rPr lang="en-US" dirty="0" err="1"/>
              <a:t>Censys</a:t>
            </a:r>
            <a:r>
              <a:rPr lang="en-US" dirty="0"/>
              <a:t> – a new search engine for researchers </a:t>
            </a:r>
          </a:p>
        </p:txBody>
      </p:sp>
      <p:sp>
        <p:nvSpPr>
          <p:cNvPr id="3" name="Content Placeholder 2">
            <a:extLst>
              <a:ext uri="{FF2B5EF4-FFF2-40B4-BE49-F238E27FC236}">
                <a16:creationId xmlns:a16="http://schemas.microsoft.com/office/drawing/2014/main" id="{1260D99C-5335-3E45-918F-D2275870F562}"/>
              </a:ext>
            </a:extLst>
          </p:cNvPr>
          <p:cNvSpPr>
            <a:spLocks noGrp="1"/>
          </p:cNvSpPr>
          <p:nvPr>
            <p:ph idx="1"/>
          </p:nvPr>
        </p:nvSpPr>
        <p:spPr>
          <a:xfrm>
            <a:off x="1034535" y="1180707"/>
            <a:ext cx="4523118" cy="4958835"/>
          </a:xfrm>
        </p:spPr>
        <p:txBody>
          <a:bodyPr>
            <a:normAutofit lnSpcReduction="10000"/>
          </a:bodyPr>
          <a:lstStyle/>
          <a:p>
            <a:r>
              <a:rPr lang="en-US" i="1" dirty="0"/>
              <a:t>“</a:t>
            </a:r>
            <a:r>
              <a:rPr lang="en-US" dirty="0" err="1"/>
              <a:t>Censys</a:t>
            </a:r>
            <a:r>
              <a:rPr lang="en-US" dirty="0"/>
              <a:t> </a:t>
            </a:r>
            <a:r>
              <a:rPr lang="en-US" i="1" dirty="0"/>
              <a:t>is a search engine that allows computer scientists to ask questions about the devices and networks that compose the Internet. Driven by </a:t>
            </a:r>
            <a:r>
              <a:rPr lang="en-US" dirty="0"/>
              <a:t>Internet</a:t>
            </a:r>
            <a:r>
              <a:rPr lang="en-US" i="1" dirty="0"/>
              <a:t>-wide scanning, </a:t>
            </a:r>
            <a:r>
              <a:rPr lang="en-US" i="1" dirty="0" err="1"/>
              <a:t>Censys</a:t>
            </a:r>
            <a:r>
              <a:rPr lang="en-US" i="1" dirty="0"/>
              <a:t> lets researchers find specific hosts and create aggregate reports on how devices, websites, and certificates are configured and deployed.” states the description on the </a:t>
            </a:r>
            <a:r>
              <a:rPr lang="en-US" i="1" dirty="0" err="1"/>
              <a:t>Censys</a:t>
            </a:r>
            <a:r>
              <a:rPr lang="en-US" i="1" dirty="0"/>
              <a:t> official website.</a:t>
            </a:r>
            <a:endParaRPr lang="en-US" dirty="0"/>
          </a:p>
          <a:p>
            <a:endParaRPr lang="en-US" dirty="0"/>
          </a:p>
        </p:txBody>
      </p:sp>
      <p:pic>
        <p:nvPicPr>
          <p:cNvPr id="4" name="Picture 3">
            <a:extLst>
              <a:ext uri="{FF2B5EF4-FFF2-40B4-BE49-F238E27FC236}">
                <a16:creationId xmlns:a16="http://schemas.microsoft.com/office/drawing/2014/main" id="{1AEDFDAD-E47B-0B42-B68A-30AFFF22AAE9}"/>
              </a:ext>
            </a:extLst>
          </p:cNvPr>
          <p:cNvPicPr>
            <a:picLocks noChangeAspect="1"/>
          </p:cNvPicPr>
          <p:nvPr/>
        </p:nvPicPr>
        <p:blipFill>
          <a:blip r:embed="rId2"/>
          <a:stretch>
            <a:fillRect/>
          </a:stretch>
        </p:blipFill>
        <p:spPr>
          <a:xfrm>
            <a:off x="5557653" y="783771"/>
            <a:ext cx="6379806" cy="5752707"/>
          </a:xfrm>
          <a:prstGeom prst="rect">
            <a:avLst/>
          </a:prstGeom>
        </p:spPr>
      </p:pic>
    </p:spTree>
    <p:extLst>
      <p:ext uri="{BB962C8B-B14F-4D97-AF65-F5344CB8AC3E}">
        <p14:creationId xmlns:p14="http://schemas.microsoft.com/office/powerpoint/2010/main" val="2087194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7549-D284-8844-9A3D-CEEECAC89CA0}"/>
              </a:ext>
            </a:extLst>
          </p:cNvPr>
          <p:cNvSpPr>
            <a:spLocks noGrp="1"/>
          </p:cNvSpPr>
          <p:nvPr>
            <p:ph type="title"/>
          </p:nvPr>
        </p:nvSpPr>
        <p:spPr>
          <a:xfrm>
            <a:off x="1295792" y="0"/>
            <a:ext cx="9905998" cy="926275"/>
          </a:xfrm>
        </p:spPr>
        <p:txBody>
          <a:bodyPr>
            <a:normAutofit fontScale="90000"/>
          </a:bodyPr>
          <a:lstStyle/>
          <a:p>
            <a:r>
              <a:rPr lang="en-US" dirty="0" err="1"/>
              <a:t>Censys</a:t>
            </a:r>
            <a:r>
              <a:rPr lang="en-US" dirty="0"/>
              <a:t> Grab SSL certificates that contain </a:t>
            </a:r>
            <a:r>
              <a:rPr lang="en-US" dirty="0" err="1"/>
              <a:t>antminer</a:t>
            </a:r>
            <a:r>
              <a:rPr lang="en-US" dirty="0"/>
              <a:t> </a:t>
            </a:r>
          </a:p>
        </p:txBody>
      </p:sp>
      <p:sp>
        <p:nvSpPr>
          <p:cNvPr id="6" name="Content Placeholder 5">
            <a:extLst>
              <a:ext uri="{FF2B5EF4-FFF2-40B4-BE49-F238E27FC236}">
                <a16:creationId xmlns:a16="http://schemas.microsoft.com/office/drawing/2014/main" id="{229A4AB1-E0B0-0B4E-9D02-86AAF329A620}"/>
              </a:ext>
            </a:extLst>
          </p:cNvPr>
          <p:cNvSpPr>
            <a:spLocks noGrp="1"/>
          </p:cNvSpPr>
          <p:nvPr>
            <p:ph idx="1"/>
          </p:nvPr>
        </p:nvSpPr>
        <p:spPr>
          <a:xfrm>
            <a:off x="700644" y="926275"/>
            <a:ext cx="10759044" cy="5783283"/>
          </a:xfrm>
        </p:spPr>
        <p:txBody>
          <a:bodyPr>
            <a:normAutofit fontScale="70000" lnSpcReduction="20000"/>
          </a:bodyPr>
          <a:lstStyle/>
          <a:p>
            <a:r>
              <a:rPr lang="en-US" sz="2800" dirty="0"/>
              <a:t>Using Python library for </a:t>
            </a:r>
            <a:r>
              <a:rPr lang="en-US" sz="2800" dirty="0" err="1"/>
              <a:t>Censys</a:t>
            </a:r>
            <a:r>
              <a:rPr lang="en-US" sz="2800" dirty="0"/>
              <a:t> </a:t>
            </a:r>
          </a:p>
          <a:p>
            <a:pPr marL="457200" lvl="1" indent="0">
              <a:buNone/>
            </a:pPr>
            <a:r>
              <a:rPr lang="en-US" sz="2300" dirty="0"/>
              <a:t>sh-3.2# python </a:t>
            </a:r>
            <a:r>
              <a:rPr lang="en-US" sz="2300" dirty="0" err="1"/>
              <a:t>censys_io.py</a:t>
            </a:r>
            <a:r>
              <a:rPr lang="en-US" sz="2300" dirty="0"/>
              <a:t> --</a:t>
            </a:r>
            <a:r>
              <a:rPr lang="en-US" sz="2300" dirty="0" err="1"/>
              <a:t>api_id</a:t>
            </a:r>
            <a:r>
              <a:rPr lang="en-US" sz="2300" dirty="0"/>
              <a:t> &lt;MY_ID&gt; --</a:t>
            </a:r>
            <a:r>
              <a:rPr lang="en-US" sz="2300" dirty="0" err="1"/>
              <a:t>api_secret</a:t>
            </a:r>
            <a:r>
              <a:rPr lang="en-US" sz="2300" dirty="0"/>
              <a:t> &lt;MY_API_SECRET&gt; -</a:t>
            </a:r>
            <a:r>
              <a:rPr lang="en-US" sz="2300" dirty="0" err="1"/>
              <a:t>i</a:t>
            </a:r>
            <a:r>
              <a:rPr lang="en-US" sz="2300" dirty="0"/>
              <a:t> "Let's Encrypt" </a:t>
            </a:r>
            <a:r>
              <a:rPr lang="en-US" sz="2300" dirty="0" err="1"/>
              <a:t>antminer</a:t>
            </a:r>
            <a:r>
              <a:rPr lang="en-US" sz="2300" dirty="0"/>
              <a:t> --limit 20 --verbose </a:t>
            </a:r>
          </a:p>
          <a:p>
            <a:pPr lvl="1"/>
            <a:r>
              <a:rPr lang="en-US" sz="2300" dirty="0"/>
              <a:t>Search limited to 20 results but output JSON (raw) data </a:t>
            </a:r>
          </a:p>
          <a:p>
            <a:pPr lvl="2"/>
            <a:r>
              <a:rPr lang="en-US" sz="2100" dirty="0"/>
              <a:t>Where the SSL issuer is the EFF’s ”Let’s Encrypt” free SSL CA </a:t>
            </a:r>
          </a:p>
          <a:p>
            <a:pPr lvl="2"/>
            <a:r>
              <a:rPr lang="en-US" sz="2100" dirty="0"/>
              <a:t>And where somewhere in the record it also contains the string ‘</a:t>
            </a:r>
            <a:r>
              <a:rPr lang="en-US" sz="2100" dirty="0" err="1"/>
              <a:t>antminer</a:t>
            </a:r>
            <a:r>
              <a:rPr lang="en-US" sz="2100" dirty="0"/>
              <a:t>’ </a:t>
            </a:r>
          </a:p>
          <a:p>
            <a:pPr lvl="1"/>
            <a:r>
              <a:rPr lang="en-US" sz="2300" dirty="0"/>
              <a:t>Fun Result Example </a:t>
            </a:r>
          </a:p>
          <a:p>
            <a:pPr lvl="2"/>
            <a:r>
              <a:rPr lang="en-US" sz="2100" dirty="0"/>
              <a:t>Host in Germany </a:t>
            </a:r>
          </a:p>
          <a:p>
            <a:pPr lvl="3"/>
            <a:r>
              <a:rPr lang="en-US" sz="2000" dirty="0"/>
              <a:t>Victim’s Synology backup server …. </a:t>
            </a:r>
          </a:p>
          <a:p>
            <a:pPr lvl="4"/>
            <a:r>
              <a:rPr lang="en-US" sz="2000" dirty="0" err="1"/>
              <a:t>u'title</a:t>
            </a:r>
            <a:r>
              <a:rPr lang="en-US" sz="2000" dirty="0"/>
              <a:t>': </a:t>
            </a:r>
            <a:r>
              <a:rPr lang="en-US" sz="2000" dirty="0" err="1"/>
              <a:t>u'Hallo</a:t>
            </a:r>
            <a:r>
              <a:rPr lang="en-US" sz="2000" dirty="0"/>
              <a:t>! </a:t>
            </a:r>
            <a:r>
              <a:rPr lang="en-US" sz="2000" dirty="0" err="1"/>
              <a:t>Herzlich</a:t>
            </a:r>
            <a:r>
              <a:rPr lang="en-US" sz="2000" dirty="0"/>
              <a:t> </a:t>
            </a:r>
            <a:r>
              <a:rPr lang="en-US" sz="2000" dirty="0" err="1"/>
              <a:t>Willkommen</a:t>
            </a:r>
            <a:r>
              <a:rPr lang="en-US" sz="2000" dirty="0"/>
              <a:t> </a:t>
            </a:r>
            <a:r>
              <a:rPr lang="en-US" sz="2000" dirty="0" err="1"/>
              <a:t>bei</a:t>
            </a:r>
            <a:r>
              <a:rPr lang="en-US" sz="2000" dirty="0"/>
              <a:t> Synology Web Station!'}}},</a:t>
            </a:r>
          </a:p>
          <a:p>
            <a:pPr lvl="3"/>
            <a:r>
              <a:rPr lang="en-US" sz="2000" dirty="0"/>
              <a:t>Check marks for </a:t>
            </a:r>
            <a:r>
              <a:rPr lang="en-US" sz="2000" dirty="0" err="1"/>
              <a:t>Antminer</a:t>
            </a:r>
            <a:r>
              <a:rPr lang="en-US" sz="2000" dirty="0"/>
              <a:t> web control </a:t>
            </a:r>
          </a:p>
          <a:p>
            <a:pPr lvl="4"/>
            <a:r>
              <a:rPr lang="en-US" sz="2000" dirty="0"/>
              <a:t>Right Web Server - </a:t>
            </a:r>
            <a:r>
              <a:rPr lang="en-US" sz="2000" dirty="0" err="1"/>
              <a:t>u'server</a:t>
            </a:r>
            <a:r>
              <a:rPr lang="en-US" sz="2000" dirty="0"/>
              <a:t>': </a:t>
            </a:r>
            <a:r>
              <a:rPr lang="en-US" sz="2000" dirty="0" err="1"/>
              <a:t>u'lighttpd</a:t>
            </a:r>
            <a:r>
              <a:rPr lang="en-US" sz="2000" dirty="0"/>
              <a:t>/1.4.32’,</a:t>
            </a:r>
          </a:p>
          <a:p>
            <a:pPr lvl="4"/>
            <a:r>
              <a:rPr lang="en-US" sz="2000" dirty="0"/>
              <a:t>Right HTTP authentication - </a:t>
            </a:r>
            <a:r>
              <a:rPr lang="en-US" sz="2000" dirty="0" err="1"/>
              <a:t>u'www_authenticate</a:t>
            </a:r>
            <a:r>
              <a:rPr lang="en-US" sz="2000" dirty="0"/>
              <a:t>': </a:t>
            </a:r>
            <a:r>
              <a:rPr lang="en-US" sz="2000" dirty="0" err="1"/>
              <a:t>u'Digest</a:t>
            </a:r>
            <a:r>
              <a:rPr lang="en-US" sz="2000" dirty="0"/>
              <a:t> realm="</a:t>
            </a:r>
            <a:r>
              <a:rPr lang="en-US" sz="2000" dirty="0" err="1"/>
              <a:t>antMiner</a:t>
            </a:r>
            <a:r>
              <a:rPr lang="en-US" sz="2000" dirty="0"/>
              <a:t> Configuration",</a:t>
            </a:r>
            <a:endParaRPr lang="en-US" sz="1800" dirty="0"/>
          </a:p>
          <a:p>
            <a:pPr lvl="1"/>
            <a:r>
              <a:rPr lang="en-US" sz="2300" dirty="0"/>
              <a:t>Wrap this in a script to collect the IP and drop into Splunk </a:t>
            </a:r>
            <a:r>
              <a:rPr lang="en-US" sz="2300" dirty="0" err="1"/>
              <a:t>watchlist</a:t>
            </a:r>
            <a:r>
              <a:rPr lang="en-US" sz="2300" dirty="0"/>
              <a:t>  </a:t>
            </a:r>
            <a:br>
              <a:rPr lang="en-US" sz="2300" dirty="0"/>
            </a:br>
            <a:r>
              <a:rPr lang="en-US" sz="2300" dirty="0"/>
              <a:t>	Adding IP, DNS name, and Country to the KV Store ‘</a:t>
            </a:r>
            <a:r>
              <a:rPr lang="en-US" sz="2300" dirty="0" err="1"/>
              <a:t>antminercoll</a:t>
            </a:r>
            <a:r>
              <a:rPr lang="en-US" sz="2300" dirty="0"/>
              <a:t>’ </a:t>
            </a:r>
          </a:p>
          <a:p>
            <a:pPr marL="457200" lvl="1" indent="0">
              <a:buNone/>
            </a:pPr>
            <a:r>
              <a:rPr lang="en-US" sz="2300" dirty="0"/>
              <a:t>curl -k -u </a:t>
            </a:r>
            <a:r>
              <a:rPr lang="en-US" sz="2300" dirty="0" err="1"/>
              <a:t>admin:changeme</a:t>
            </a:r>
            <a:r>
              <a:rPr lang="en-US" sz="2300" dirty="0"/>
              <a:t> \https://localhost:8089/</a:t>
            </a:r>
            <a:r>
              <a:rPr lang="en-US" sz="2300" dirty="0" err="1"/>
              <a:t>servicesNS</a:t>
            </a:r>
            <a:r>
              <a:rPr lang="en-US" sz="2300" dirty="0"/>
              <a:t>/nobody/</a:t>
            </a:r>
            <a:r>
              <a:rPr lang="en-US" sz="2300" dirty="0" err="1"/>
              <a:t>kvstoretest</a:t>
            </a:r>
            <a:r>
              <a:rPr lang="en-US" sz="2300" dirty="0"/>
              <a:t>/storage/collections/data/</a:t>
            </a:r>
            <a:r>
              <a:rPr lang="en-US" sz="2300" dirty="0" err="1"/>
              <a:t>antminercoll</a:t>
            </a:r>
            <a:r>
              <a:rPr lang="en-US" sz="2300" dirty="0"/>
              <a:t> \-H 'Content-Type: application/</a:t>
            </a:r>
            <a:r>
              <a:rPr lang="en-US" sz="2300" dirty="0" err="1"/>
              <a:t>json</a:t>
            </a:r>
            <a:r>
              <a:rPr lang="en-US" sz="2300" dirty="0"/>
              <a:t>' \-d ‘{ “IP": ”217.72.209.42",  ”Country": “Germany”, ”</a:t>
            </a:r>
            <a:r>
              <a:rPr lang="en-US" sz="2300" dirty="0" err="1"/>
              <a:t>SSLCommonName</a:t>
            </a:r>
            <a:r>
              <a:rPr lang="en-US" sz="2300" dirty="0"/>
              <a:t>": “</a:t>
            </a:r>
            <a:r>
              <a:rPr lang="en-US" sz="2300" dirty="0" err="1"/>
              <a:t>loisl.ddnss.de</a:t>
            </a:r>
            <a:r>
              <a:rPr lang="en-US" sz="2300" dirty="0"/>
              <a:t>”}'</a:t>
            </a:r>
          </a:p>
        </p:txBody>
      </p:sp>
    </p:spTree>
    <p:extLst>
      <p:ext uri="{BB962C8B-B14F-4D97-AF65-F5344CB8AC3E}">
        <p14:creationId xmlns:p14="http://schemas.microsoft.com/office/powerpoint/2010/main" val="215745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142A-75A3-6B45-810E-AB58067E5BCC}"/>
              </a:ext>
            </a:extLst>
          </p:cNvPr>
          <p:cNvSpPr>
            <a:spLocks noGrp="1"/>
          </p:cNvSpPr>
          <p:nvPr>
            <p:ph type="title"/>
          </p:nvPr>
        </p:nvSpPr>
        <p:spPr>
          <a:xfrm>
            <a:off x="1293813" y="250371"/>
            <a:ext cx="9905998" cy="1023258"/>
          </a:xfrm>
        </p:spPr>
        <p:txBody>
          <a:bodyPr>
            <a:normAutofit fontScale="90000"/>
          </a:bodyPr>
          <a:lstStyle/>
          <a:p>
            <a:r>
              <a:rPr lang="en-US" dirty="0"/>
              <a:t>Tracking user activity </a:t>
            </a:r>
            <a:br>
              <a:rPr lang="en-US" dirty="0"/>
            </a:br>
            <a:endParaRPr lang="en-US" dirty="0"/>
          </a:p>
        </p:txBody>
      </p:sp>
      <p:sp>
        <p:nvSpPr>
          <p:cNvPr id="4" name="Content Placeholder 5">
            <a:extLst>
              <a:ext uri="{FF2B5EF4-FFF2-40B4-BE49-F238E27FC236}">
                <a16:creationId xmlns:a16="http://schemas.microsoft.com/office/drawing/2014/main" id="{B50B15EB-E7B0-794B-A25A-783CA87C5651}"/>
              </a:ext>
            </a:extLst>
          </p:cNvPr>
          <p:cNvSpPr>
            <a:spLocks noGrp="1"/>
          </p:cNvSpPr>
          <p:nvPr>
            <p:ph idx="1"/>
          </p:nvPr>
        </p:nvSpPr>
        <p:spPr>
          <a:xfrm>
            <a:off x="858091" y="762000"/>
            <a:ext cx="5302660" cy="5594677"/>
          </a:xfrm>
        </p:spPr>
        <p:txBody>
          <a:bodyPr>
            <a:normAutofit fontScale="25000" lnSpcReduction="20000"/>
          </a:bodyPr>
          <a:lstStyle/>
          <a:p>
            <a:pPr marL="0" indent="0">
              <a:buNone/>
            </a:pPr>
            <a:r>
              <a:rPr lang="en-US" sz="6400" b="1" dirty="0"/>
              <a:t>Contractor who sold their RSA token to stay at home watching cat videos and going out </a:t>
            </a:r>
          </a:p>
          <a:p>
            <a:pPr marL="0" indent="0">
              <a:buNone/>
            </a:pPr>
            <a:endParaRPr lang="en-US" sz="6400" b="1" dirty="0"/>
          </a:p>
          <a:p>
            <a:pPr>
              <a:spcBef>
                <a:spcPts val="0"/>
              </a:spcBef>
            </a:pPr>
            <a:r>
              <a:rPr lang="en-US" sz="5600" dirty="0"/>
              <a:t>“He physically </a:t>
            </a:r>
            <a:r>
              <a:rPr lang="en-US" sz="5600" dirty="0" err="1"/>
              <a:t>FedExed</a:t>
            </a:r>
            <a:r>
              <a:rPr lang="en-US" sz="5600" dirty="0"/>
              <a:t> his RSA [security] token to China”</a:t>
            </a:r>
          </a:p>
          <a:p>
            <a:pPr>
              <a:spcBef>
                <a:spcPts val="0"/>
              </a:spcBef>
            </a:pPr>
            <a:r>
              <a:rPr lang="en-US" sz="5600" dirty="0"/>
              <a:t>U.S.-based company discovered its computer systems were being accessed from China</a:t>
            </a:r>
          </a:p>
          <a:p>
            <a:pPr>
              <a:spcBef>
                <a:spcPts val="0"/>
              </a:spcBef>
            </a:pPr>
            <a:r>
              <a:rPr lang="en-US" sz="5600" dirty="0"/>
              <a:t>Company's own employee gave access to Chinese programmers he personally outsourced</a:t>
            </a:r>
          </a:p>
          <a:p>
            <a:pPr>
              <a:spcBef>
                <a:spcPts val="0"/>
              </a:spcBef>
            </a:pPr>
            <a:r>
              <a:rPr lang="en-US" sz="5600" dirty="0"/>
              <a:t>Employee, known as "Bob", seen as "someone you wouldn't look at twice in an elevator" </a:t>
            </a:r>
          </a:p>
          <a:p>
            <a:pPr>
              <a:spcBef>
                <a:spcPts val="0"/>
              </a:spcBef>
            </a:pPr>
            <a:r>
              <a:rPr lang="en-US" sz="5600" dirty="0"/>
              <a:t>"Bob" earned several hundred thousand dollars a year, paying Chinese firm $50,000 a year</a:t>
            </a:r>
            <a:endParaRPr lang="en-US" sz="5600" b="1" dirty="0"/>
          </a:p>
          <a:p>
            <a:r>
              <a:rPr lang="en-US" sz="5600" b="1" dirty="0"/>
              <a:t>Even kept a schedule </a:t>
            </a:r>
            <a:br>
              <a:rPr lang="en-US" sz="5600" b="1" dirty="0"/>
            </a:br>
            <a:r>
              <a:rPr lang="en-US" sz="5600" b="1" dirty="0"/>
              <a:t>“</a:t>
            </a:r>
            <a:r>
              <a:rPr lang="en-US" sz="5600" dirty="0"/>
              <a:t>The Verizon team even found that "Bob" kept a regular schedule at his office:</a:t>
            </a:r>
          </a:p>
          <a:p>
            <a:r>
              <a:rPr lang="en-US" sz="5600" dirty="0"/>
              <a:t>9:00 a.m. – Arrive and surf Reddit for a couple of hours. Watch cat videos</a:t>
            </a:r>
          </a:p>
          <a:p>
            <a:r>
              <a:rPr lang="en-US" sz="5600" dirty="0"/>
              <a:t>11:30 a.m. – Take lunch</a:t>
            </a:r>
          </a:p>
          <a:p>
            <a:r>
              <a:rPr lang="en-US" sz="5600" dirty="0"/>
              <a:t>1:00 p.m. – </a:t>
            </a:r>
            <a:r>
              <a:rPr lang="en-US" sz="5600" dirty="0" err="1"/>
              <a:t>Ebay</a:t>
            </a:r>
            <a:r>
              <a:rPr lang="en-US" sz="5600" dirty="0"/>
              <a:t> time.</a:t>
            </a:r>
          </a:p>
          <a:p>
            <a:r>
              <a:rPr lang="en-US" sz="5600" dirty="0"/>
              <a:t>2:00 – </a:t>
            </a:r>
            <a:r>
              <a:rPr lang="en-US" sz="5600" dirty="0" err="1"/>
              <a:t>ish</a:t>
            </a:r>
            <a:r>
              <a:rPr lang="en-US" sz="5600" dirty="0"/>
              <a:t> </a:t>
            </a:r>
            <a:r>
              <a:rPr lang="en-US" sz="5600" dirty="0" err="1"/>
              <a:t>p.m</a:t>
            </a:r>
            <a:r>
              <a:rPr lang="en-US" sz="5600" dirty="0"/>
              <a:t> Facebook updates – LinkedIn</a:t>
            </a:r>
          </a:p>
          <a:p>
            <a:r>
              <a:rPr lang="en-US" sz="5600" dirty="0"/>
              <a:t>4:30 p.m. – End of day update e-mail to management.</a:t>
            </a:r>
          </a:p>
          <a:p>
            <a:r>
              <a:rPr lang="en-US" sz="5600" dirty="0"/>
              <a:t>5:00 p.m. – Go home”</a:t>
            </a:r>
          </a:p>
        </p:txBody>
      </p:sp>
      <p:pic>
        <p:nvPicPr>
          <p:cNvPr id="5" name="Picture 4">
            <a:extLst>
              <a:ext uri="{FF2B5EF4-FFF2-40B4-BE49-F238E27FC236}">
                <a16:creationId xmlns:a16="http://schemas.microsoft.com/office/drawing/2014/main" id="{ED6109F0-90E9-2645-BE9B-A44876D5AC83}"/>
              </a:ext>
            </a:extLst>
          </p:cNvPr>
          <p:cNvPicPr>
            <a:picLocks noChangeAspect="1"/>
          </p:cNvPicPr>
          <p:nvPr/>
        </p:nvPicPr>
        <p:blipFill>
          <a:blip r:embed="rId2"/>
          <a:stretch>
            <a:fillRect/>
          </a:stretch>
        </p:blipFill>
        <p:spPr>
          <a:xfrm>
            <a:off x="6246812" y="1202552"/>
            <a:ext cx="5302660" cy="4095205"/>
          </a:xfrm>
          <a:prstGeom prst="rect">
            <a:avLst/>
          </a:prstGeom>
        </p:spPr>
      </p:pic>
    </p:spTree>
    <p:extLst>
      <p:ext uri="{BB962C8B-B14F-4D97-AF65-F5344CB8AC3E}">
        <p14:creationId xmlns:p14="http://schemas.microsoft.com/office/powerpoint/2010/main" val="3585087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290C-FF2A-2A4E-B55D-F83A9F4072BC}"/>
              </a:ext>
            </a:extLst>
          </p:cNvPr>
          <p:cNvSpPr>
            <a:spLocks noGrp="1"/>
          </p:cNvSpPr>
          <p:nvPr>
            <p:ph type="title"/>
          </p:nvPr>
        </p:nvSpPr>
        <p:spPr>
          <a:xfrm>
            <a:off x="1142014" y="103669"/>
            <a:ext cx="9905998" cy="1478570"/>
          </a:xfrm>
        </p:spPr>
        <p:txBody>
          <a:bodyPr/>
          <a:lstStyle/>
          <a:p>
            <a:r>
              <a:rPr lang="en-US" dirty="0"/>
              <a:t>More fun with </a:t>
            </a:r>
            <a:r>
              <a:rPr lang="en-US" dirty="0" err="1"/>
              <a:t>Censys</a:t>
            </a:r>
            <a:r>
              <a:rPr lang="en-US" dirty="0"/>
              <a:t> and </a:t>
            </a:r>
            <a:r>
              <a:rPr lang="en-US" dirty="0" err="1"/>
              <a:t>Shodan</a:t>
            </a:r>
            <a:r>
              <a:rPr lang="en-US" dirty="0"/>
              <a:t> </a:t>
            </a:r>
          </a:p>
        </p:txBody>
      </p:sp>
      <p:sp>
        <p:nvSpPr>
          <p:cNvPr id="3" name="TextBox 2">
            <a:extLst>
              <a:ext uri="{FF2B5EF4-FFF2-40B4-BE49-F238E27FC236}">
                <a16:creationId xmlns:a16="http://schemas.microsoft.com/office/drawing/2014/main" id="{6E12BA01-F227-CB43-BD03-49B81EF760E1}"/>
              </a:ext>
            </a:extLst>
          </p:cNvPr>
          <p:cNvSpPr txBox="1"/>
          <p:nvPr/>
        </p:nvSpPr>
        <p:spPr>
          <a:xfrm>
            <a:off x="1142014" y="1365813"/>
            <a:ext cx="8256629" cy="3046988"/>
          </a:xfrm>
          <a:prstGeom prst="rect">
            <a:avLst/>
          </a:prstGeom>
          <a:noFill/>
        </p:spPr>
        <p:txBody>
          <a:bodyPr wrap="square" rtlCol="0">
            <a:spAutoFit/>
          </a:bodyPr>
          <a:lstStyle/>
          <a:p>
            <a:r>
              <a:rPr lang="en-US" sz="2400" dirty="0"/>
              <a:t>Tracking and Exploiting </a:t>
            </a:r>
            <a:r>
              <a:rPr lang="en-US" sz="2400" dirty="0" err="1"/>
              <a:t>AntMiner</a:t>
            </a:r>
            <a:r>
              <a:rPr lang="en-US" sz="2400" dirty="0"/>
              <a:t> and Claymore web </a:t>
            </a:r>
            <a:r>
              <a:rPr lang="en-US" sz="2400" dirty="0" err="1"/>
              <a:t>backends</a:t>
            </a:r>
            <a:r>
              <a:rPr lang="en-US" sz="2400" dirty="0"/>
              <a:t> </a:t>
            </a:r>
            <a:br>
              <a:rPr lang="en-US" sz="2400" dirty="0"/>
            </a:br>
            <a:r>
              <a:rPr lang="en-US" sz="2400" dirty="0"/>
              <a:t>https://medium.com/@s3yfullah/hacking-cryptocurrency-miners-with-osint-techniques-677bbb3e0157 </a:t>
            </a:r>
          </a:p>
          <a:p>
            <a:endParaRPr lang="en-US" sz="2400" dirty="0"/>
          </a:p>
          <a:p>
            <a:r>
              <a:rPr lang="en-US" sz="2400" dirty="0"/>
              <a:t>In this example the Author’s are using the SHODAN search to find and exploit </a:t>
            </a:r>
            <a:r>
              <a:rPr lang="en-US" sz="2400" dirty="0" err="1"/>
              <a:t>AntMiner</a:t>
            </a:r>
            <a:r>
              <a:rPr lang="en-US" sz="2400" dirty="0"/>
              <a:t> poor web configurations to take over the Miner backend </a:t>
            </a:r>
          </a:p>
          <a:p>
            <a:endParaRPr lang="en-US" sz="2400" dirty="0"/>
          </a:p>
        </p:txBody>
      </p:sp>
    </p:spTree>
    <p:extLst>
      <p:ext uri="{BB962C8B-B14F-4D97-AF65-F5344CB8AC3E}">
        <p14:creationId xmlns:p14="http://schemas.microsoft.com/office/powerpoint/2010/main" val="4249611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1CD5-A584-224F-884B-E2CFB0705723}"/>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9B662A9D-503C-9A46-8AAF-BF0C8C014A6F}"/>
              </a:ext>
            </a:extLst>
          </p:cNvPr>
          <p:cNvSpPr>
            <a:spLocks noGrp="1"/>
          </p:cNvSpPr>
          <p:nvPr>
            <p:ph idx="1"/>
          </p:nvPr>
        </p:nvSpPr>
        <p:spPr/>
        <p:txBody>
          <a:bodyPr/>
          <a:lstStyle/>
          <a:p>
            <a:r>
              <a:rPr lang="en-US" dirty="0"/>
              <a:t>Add other data sources </a:t>
            </a:r>
          </a:p>
          <a:p>
            <a:pPr lvl="1"/>
            <a:r>
              <a:rPr lang="en-US" dirty="0"/>
              <a:t>SSL </a:t>
            </a:r>
            <a:r>
              <a:rPr lang="en-US" dirty="0" err="1"/>
              <a:t>blocklist</a:t>
            </a:r>
            <a:r>
              <a:rPr lang="en-US" dirty="0"/>
              <a:t> </a:t>
            </a:r>
          </a:p>
          <a:p>
            <a:pPr lvl="1"/>
            <a:r>
              <a:rPr lang="en-US" dirty="0"/>
              <a:t>Extract/compare with NIDS like Bro and </a:t>
            </a:r>
            <a:r>
              <a:rPr lang="en-US" dirty="0" err="1"/>
              <a:t>Suricata</a:t>
            </a:r>
            <a:r>
              <a:rPr lang="en-US" dirty="0"/>
              <a:t> for SSL certificate </a:t>
            </a:r>
          </a:p>
          <a:p>
            <a:pPr lvl="1"/>
            <a:r>
              <a:rPr lang="en-US" dirty="0"/>
              <a:t>Allow extra pivoting based on threat information sources </a:t>
            </a:r>
          </a:p>
          <a:p>
            <a:pPr lvl="1"/>
            <a:endParaRPr lang="en-US" dirty="0"/>
          </a:p>
          <a:p>
            <a:pPr marL="457200" lvl="1" indent="0">
              <a:buNone/>
            </a:pPr>
            <a:endParaRPr lang="en-US" dirty="0"/>
          </a:p>
        </p:txBody>
      </p:sp>
    </p:spTree>
    <p:extLst>
      <p:ext uri="{BB962C8B-B14F-4D97-AF65-F5344CB8AC3E}">
        <p14:creationId xmlns:p14="http://schemas.microsoft.com/office/powerpoint/2010/main" val="704159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0EC5-AA1C-A740-AB0C-F3CDEF9FA942}"/>
              </a:ext>
            </a:extLst>
          </p:cNvPr>
          <p:cNvSpPr>
            <a:spLocks noGrp="1"/>
          </p:cNvSpPr>
          <p:nvPr>
            <p:ph type="title"/>
          </p:nvPr>
        </p:nvSpPr>
        <p:spPr>
          <a:xfrm>
            <a:off x="1234010" y="0"/>
            <a:ext cx="9905998" cy="1134319"/>
          </a:xfrm>
        </p:spPr>
        <p:txBody>
          <a:bodyPr/>
          <a:lstStyle/>
          <a:p>
            <a:r>
              <a:rPr lang="en-US" dirty="0" err="1"/>
              <a:t>Suricata</a:t>
            </a:r>
            <a:r>
              <a:rPr lang="en-US" dirty="0"/>
              <a:t> IDS  </a:t>
            </a:r>
          </a:p>
        </p:txBody>
      </p:sp>
      <p:sp>
        <p:nvSpPr>
          <p:cNvPr id="3" name="Content Placeholder 2">
            <a:extLst>
              <a:ext uri="{FF2B5EF4-FFF2-40B4-BE49-F238E27FC236}">
                <a16:creationId xmlns:a16="http://schemas.microsoft.com/office/drawing/2014/main" id="{81343ED1-7D6B-964E-968B-2FC7C1DF943D}"/>
              </a:ext>
            </a:extLst>
          </p:cNvPr>
          <p:cNvSpPr>
            <a:spLocks noGrp="1"/>
          </p:cNvSpPr>
          <p:nvPr>
            <p:ph idx="1"/>
          </p:nvPr>
        </p:nvSpPr>
        <p:spPr>
          <a:xfrm>
            <a:off x="852626" y="884175"/>
            <a:ext cx="5039469" cy="5034987"/>
          </a:xfrm>
        </p:spPr>
        <p:txBody>
          <a:bodyPr>
            <a:normAutofit lnSpcReduction="10000"/>
          </a:bodyPr>
          <a:lstStyle/>
          <a:p>
            <a:r>
              <a:rPr lang="en-US" dirty="0"/>
              <a:t>Network IDS that supports snort rules as well as protocol decoding. </a:t>
            </a:r>
          </a:p>
          <a:p>
            <a:r>
              <a:rPr lang="en-US" dirty="0"/>
              <a:t>Useful for grabbing SSL certificates </a:t>
            </a:r>
          </a:p>
          <a:p>
            <a:pPr marL="0" indent="0">
              <a:buNone/>
              <a:defRPr/>
            </a:pPr>
            <a:r>
              <a:rPr lang="en-US" b="1" dirty="0"/>
              <a:t>	</a:t>
            </a:r>
            <a:r>
              <a:rPr lang="en-US" sz="1800" b="1" dirty="0"/>
              <a:t>SSL Investigation and Matching </a:t>
            </a:r>
            <a:br>
              <a:rPr lang="en-US" b="1" dirty="0"/>
            </a:br>
            <a:r>
              <a:rPr lang="en-US" b="1" dirty="0"/>
              <a:t>	</a:t>
            </a:r>
            <a:r>
              <a:rPr lang="en-US" sz="1600" dirty="0"/>
              <a:t>Find all EFF ‘Let’s Encrypt’ certificates being used on US Gov’t servers</a:t>
            </a:r>
          </a:p>
          <a:p>
            <a:pPr marL="0" indent="0">
              <a:buNone/>
              <a:defRPr/>
            </a:pPr>
            <a:r>
              <a:rPr lang="en-US" sz="1600" dirty="0"/>
              <a:t>	index=&lt;CUSTOMER&gt;_</a:t>
            </a:r>
            <a:r>
              <a:rPr lang="en-US" sz="1600" dirty="0" err="1"/>
              <a:t>sec_suricata</a:t>
            </a:r>
            <a:r>
              <a:rPr lang="en-US" sz="1600" dirty="0"/>
              <a:t> </a:t>
            </a:r>
            <a:r>
              <a:rPr lang="en-US" sz="1600" dirty="0" err="1"/>
              <a:t>event_type</a:t>
            </a:r>
            <a:r>
              <a:rPr lang="en-US" sz="1600" dirty="0"/>
              <a:t>=</a:t>
            </a:r>
            <a:r>
              <a:rPr lang="en-US" sz="1600" dirty="0" err="1"/>
              <a:t>tls</a:t>
            </a:r>
            <a:r>
              <a:rPr lang="en-US" sz="1600" dirty="0"/>
              <a:t> “Let’s encrypt” </a:t>
            </a:r>
            <a:r>
              <a:rPr lang="en-US" sz="1600" dirty="0" err="1"/>
              <a:t>tls.sni</a:t>
            </a:r>
            <a:r>
              <a:rPr lang="en-US" sz="1600" dirty="0"/>
              <a:t>=“*.</a:t>
            </a:r>
            <a:r>
              <a:rPr lang="en-US" sz="1600" dirty="0" err="1"/>
              <a:t>gov</a:t>
            </a:r>
            <a:r>
              <a:rPr lang="en-US" sz="1600" dirty="0"/>
              <a:t>”</a:t>
            </a:r>
          </a:p>
          <a:p>
            <a:pPr marL="0" indent="0">
              <a:buNone/>
              <a:defRPr/>
            </a:pPr>
            <a:r>
              <a:rPr lang="en-US" sz="1600" dirty="0"/>
              <a:t>	Find Suspect certificates (PICTURE)</a:t>
            </a:r>
            <a:br>
              <a:rPr lang="en-US" sz="1600" dirty="0"/>
            </a:br>
            <a:r>
              <a:rPr lang="en-US" sz="1600" dirty="0"/>
              <a:t>	</a:t>
            </a:r>
            <a:r>
              <a:rPr lang="en-US" altLang="en-US" sz="1600" b="1" dirty="0"/>
              <a:t>Anything stand out as suspicious?</a:t>
            </a:r>
          </a:p>
          <a:p>
            <a:pPr marL="1200150" lvl="2" indent="-285750">
              <a:defRPr/>
            </a:pPr>
            <a:r>
              <a:rPr lang="en-US" altLang="en-US" sz="1600" dirty="0"/>
              <a:t>Self-signed SSL certificate </a:t>
            </a:r>
          </a:p>
          <a:p>
            <a:pPr marL="1200150" lvl="2" indent="-285750">
              <a:defRPr/>
            </a:pPr>
            <a:r>
              <a:rPr lang="en-US" altLang="en-US" sz="1600" dirty="0"/>
              <a:t>Fake state, city, organization, and conical name/server name</a:t>
            </a:r>
            <a:endParaRPr lang="en-US" sz="1600" dirty="0"/>
          </a:p>
        </p:txBody>
      </p:sp>
      <p:pic>
        <p:nvPicPr>
          <p:cNvPr id="5" name="Picture 4">
            <a:extLst>
              <a:ext uri="{FF2B5EF4-FFF2-40B4-BE49-F238E27FC236}">
                <a16:creationId xmlns:a16="http://schemas.microsoft.com/office/drawing/2014/main" id="{0B042CC1-07F7-8847-AEA2-422373E78488}"/>
              </a:ext>
            </a:extLst>
          </p:cNvPr>
          <p:cNvPicPr>
            <a:picLocks noChangeAspect="1"/>
          </p:cNvPicPr>
          <p:nvPr/>
        </p:nvPicPr>
        <p:blipFill>
          <a:blip r:embed="rId2"/>
          <a:stretch>
            <a:fillRect/>
          </a:stretch>
        </p:blipFill>
        <p:spPr>
          <a:xfrm>
            <a:off x="6562845" y="648181"/>
            <a:ext cx="5247913" cy="5506977"/>
          </a:xfrm>
          <a:prstGeom prst="rect">
            <a:avLst/>
          </a:prstGeom>
        </p:spPr>
      </p:pic>
    </p:spTree>
    <p:extLst>
      <p:ext uri="{BB962C8B-B14F-4D97-AF65-F5344CB8AC3E}">
        <p14:creationId xmlns:p14="http://schemas.microsoft.com/office/powerpoint/2010/main" val="208908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253C-4F81-034A-996A-49705CA84F84}"/>
              </a:ext>
            </a:extLst>
          </p:cNvPr>
          <p:cNvSpPr>
            <a:spLocks noGrp="1"/>
          </p:cNvSpPr>
          <p:nvPr>
            <p:ph type="title"/>
          </p:nvPr>
        </p:nvSpPr>
        <p:spPr>
          <a:xfrm>
            <a:off x="1141413" y="120807"/>
            <a:ext cx="9905998" cy="955639"/>
          </a:xfrm>
        </p:spPr>
        <p:txBody>
          <a:bodyPr/>
          <a:lstStyle/>
          <a:p>
            <a:r>
              <a:rPr lang="en-US" dirty="0"/>
              <a:t>Bro IDS </a:t>
            </a:r>
          </a:p>
        </p:txBody>
      </p:sp>
      <p:sp>
        <p:nvSpPr>
          <p:cNvPr id="3" name="Content Placeholder 2">
            <a:extLst>
              <a:ext uri="{FF2B5EF4-FFF2-40B4-BE49-F238E27FC236}">
                <a16:creationId xmlns:a16="http://schemas.microsoft.com/office/drawing/2014/main" id="{C2FD68BD-3E6E-8B42-9046-53E9EEAA6124}"/>
              </a:ext>
            </a:extLst>
          </p:cNvPr>
          <p:cNvSpPr>
            <a:spLocks noGrp="1"/>
          </p:cNvSpPr>
          <p:nvPr>
            <p:ph idx="1"/>
          </p:nvPr>
        </p:nvSpPr>
        <p:spPr>
          <a:xfrm>
            <a:off x="464635" y="964696"/>
            <a:ext cx="4848145" cy="5412954"/>
          </a:xfrm>
        </p:spPr>
        <p:txBody>
          <a:bodyPr>
            <a:normAutofit lnSpcReduction="10000"/>
          </a:bodyPr>
          <a:lstStyle/>
          <a:p>
            <a:r>
              <a:rPr lang="en-US" dirty="0"/>
              <a:t>BRO IDS – Application decoding platform </a:t>
            </a:r>
          </a:p>
          <a:p>
            <a:pPr lvl="1"/>
            <a:r>
              <a:rPr lang="en-US" dirty="0"/>
              <a:t>Processes Layer 4 to 7 traffic </a:t>
            </a:r>
          </a:p>
          <a:p>
            <a:pPr lvl="2"/>
            <a:r>
              <a:rPr lang="en-US" dirty="0"/>
              <a:t>Rebuilds, HTTP, SSL, FTP, SMTP, </a:t>
            </a:r>
            <a:r>
              <a:rPr lang="en-US" dirty="0" err="1"/>
              <a:t>etc</a:t>
            </a:r>
            <a:r>
              <a:rPr lang="en-US" dirty="0"/>
              <a:t> protocols </a:t>
            </a:r>
          </a:p>
          <a:p>
            <a:pPr lvl="2"/>
            <a:r>
              <a:rPr lang="en-US" dirty="0"/>
              <a:t>Think of manual process in Wireshark to ‘Follow TCP Stream’ or ‘Follow HTTP Stream’ </a:t>
            </a:r>
          </a:p>
          <a:p>
            <a:pPr lvl="2"/>
            <a:r>
              <a:rPr lang="en-US" dirty="0"/>
              <a:t>This example Bro is parsing into Splunk SSL as ‘</a:t>
            </a:r>
            <a:r>
              <a:rPr lang="en-US" dirty="0" err="1"/>
              <a:t>bro_ssl</a:t>
            </a:r>
            <a:r>
              <a:rPr lang="en-US" dirty="0"/>
              <a:t>’ </a:t>
            </a:r>
          </a:p>
          <a:p>
            <a:pPr lvl="2"/>
            <a:endParaRPr lang="en-US" dirty="0"/>
          </a:p>
          <a:p>
            <a:pPr lvl="2"/>
            <a:r>
              <a:rPr lang="en-US" dirty="0"/>
              <a:t>NOTE the “JA3” field that’s a method/tool to enable cataloging of SSL certificates for comparison with known lists </a:t>
            </a:r>
          </a:p>
        </p:txBody>
      </p:sp>
      <p:pic>
        <p:nvPicPr>
          <p:cNvPr id="5" name="Picture 4">
            <a:extLst>
              <a:ext uri="{FF2B5EF4-FFF2-40B4-BE49-F238E27FC236}">
                <a16:creationId xmlns:a16="http://schemas.microsoft.com/office/drawing/2014/main" id="{03642F1E-FE3B-2F4F-9487-5BF1CD47B221}"/>
              </a:ext>
            </a:extLst>
          </p:cNvPr>
          <p:cNvPicPr>
            <a:picLocks noChangeAspect="1"/>
          </p:cNvPicPr>
          <p:nvPr/>
        </p:nvPicPr>
        <p:blipFill>
          <a:blip r:embed="rId2"/>
          <a:stretch>
            <a:fillRect/>
          </a:stretch>
        </p:blipFill>
        <p:spPr>
          <a:xfrm>
            <a:off x="5312780" y="1076445"/>
            <a:ext cx="6609144" cy="5104435"/>
          </a:xfrm>
          <a:prstGeom prst="rect">
            <a:avLst/>
          </a:prstGeom>
        </p:spPr>
      </p:pic>
    </p:spTree>
    <p:extLst>
      <p:ext uri="{BB962C8B-B14F-4D97-AF65-F5344CB8AC3E}">
        <p14:creationId xmlns:p14="http://schemas.microsoft.com/office/powerpoint/2010/main" val="1026888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6694-D338-584C-B7C5-E756524FCC74}"/>
              </a:ext>
            </a:extLst>
          </p:cNvPr>
          <p:cNvSpPr>
            <a:spLocks noGrp="1"/>
          </p:cNvSpPr>
          <p:nvPr>
            <p:ph type="title"/>
          </p:nvPr>
        </p:nvSpPr>
        <p:spPr>
          <a:xfrm>
            <a:off x="1141413" y="0"/>
            <a:ext cx="9905998" cy="1478570"/>
          </a:xfrm>
        </p:spPr>
        <p:txBody>
          <a:bodyPr/>
          <a:lstStyle/>
          <a:p>
            <a:r>
              <a:rPr lang="en-US" dirty="0"/>
              <a:t>Hey There’s a Splunk Blog post about this exact thing! </a:t>
            </a:r>
          </a:p>
        </p:txBody>
      </p:sp>
      <p:sp>
        <p:nvSpPr>
          <p:cNvPr id="3" name="Content Placeholder 2">
            <a:extLst>
              <a:ext uri="{FF2B5EF4-FFF2-40B4-BE49-F238E27FC236}">
                <a16:creationId xmlns:a16="http://schemas.microsoft.com/office/drawing/2014/main" id="{0FC5320F-269F-AD46-91E4-65334902FDD7}"/>
              </a:ext>
            </a:extLst>
          </p:cNvPr>
          <p:cNvSpPr>
            <a:spLocks noGrp="1"/>
          </p:cNvSpPr>
          <p:nvPr>
            <p:ph idx="1"/>
          </p:nvPr>
        </p:nvSpPr>
        <p:spPr>
          <a:xfrm>
            <a:off x="979366" y="1335087"/>
            <a:ext cx="10386973" cy="3167465"/>
          </a:xfrm>
        </p:spPr>
        <p:txBody>
          <a:bodyPr>
            <a:normAutofit fontScale="77500" lnSpcReduction="20000"/>
          </a:bodyPr>
          <a:lstStyle/>
          <a:p>
            <a:r>
              <a:rPr lang="en-US" dirty="0"/>
              <a:t>https://www.splunk.com/blog/2017/12/18/configuring-ja3-with-bro-for-splunk.html </a:t>
            </a:r>
          </a:p>
          <a:p>
            <a:pPr marL="457200" lvl="1" indent="0">
              <a:buNone/>
            </a:pPr>
            <a:r>
              <a:rPr lang="en-US" dirty="0"/>
              <a:t>” They developedJA3,a technique for creating SSL client fingerprints from </a:t>
            </a:r>
            <a:r>
              <a:rPr lang="en-US" dirty="0" err="1"/>
              <a:t>thepre</a:t>
            </a:r>
            <a:r>
              <a:rPr lang="en-US" dirty="0"/>
              <a:t>-encryption handshakes of the SSL protocol. At this time, you </a:t>
            </a:r>
            <a:r>
              <a:rPr lang="en-US" dirty="0" err="1"/>
              <a:t>cangenerate</a:t>
            </a:r>
            <a:r>
              <a:rPr lang="en-US" dirty="0"/>
              <a:t> JA3 fingerprints with either a Bro JA3 </a:t>
            </a:r>
            <a:r>
              <a:rPr lang="en-US" dirty="0" err="1"/>
              <a:t>scriptor</a:t>
            </a:r>
            <a:r>
              <a:rPr lang="en-US" dirty="0"/>
              <a:t> customizing an instance of </a:t>
            </a:r>
            <a:r>
              <a:rPr lang="en-US" dirty="0" err="1"/>
              <a:t>Suricata</a:t>
            </a:r>
            <a:r>
              <a:rPr lang="en-US" dirty="0"/>
              <a:t>.” </a:t>
            </a:r>
          </a:p>
          <a:p>
            <a:pPr marL="457200" lvl="1" indent="0">
              <a:buNone/>
            </a:pPr>
            <a:br>
              <a:rPr lang="en-US" dirty="0"/>
            </a:br>
            <a:r>
              <a:rPr lang="en-US" dirty="0"/>
              <a:t>What you need to know </a:t>
            </a:r>
          </a:p>
          <a:p>
            <a:pPr lvl="1"/>
            <a:r>
              <a:rPr lang="en-US" dirty="0"/>
              <a:t>Supports both BRO and </a:t>
            </a:r>
            <a:r>
              <a:rPr lang="en-US" dirty="0" err="1"/>
              <a:t>Suricata</a:t>
            </a:r>
            <a:r>
              <a:rPr lang="en-US" dirty="0"/>
              <a:t> </a:t>
            </a:r>
          </a:p>
          <a:p>
            <a:pPr lvl="1"/>
            <a:r>
              <a:rPr lang="en-US" dirty="0"/>
              <a:t>Creates and calculates an MD5 ’hash’ for an SSL certificate that can be searched by Splunk </a:t>
            </a:r>
          </a:p>
          <a:p>
            <a:pPr lvl="1"/>
            <a:r>
              <a:rPr lang="en-US" dirty="0"/>
              <a:t>Monitor via Lookup for example from list of JA3 certificates </a:t>
            </a:r>
            <a:br>
              <a:rPr lang="en-US" dirty="0"/>
            </a:br>
            <a:r>
              <a:rPr lang="en-US" dirty="0"/>
              <a:t>	Example list - https://</a:t>
            </a:r>
            <a:r>
              <a:rPr lang="en-US" dirty="0" err="1"/>
              <a:t>github.com</a:t>
            </a:r>
            <a:r>
              <a:rPr lang="en-US" dirty="0"/>
              <a:t>/</a:t>
            </a:r>
            <a:r>
              <a:rPr lang="en-US" dirty="0" err="1"/>
              <a:t>trisulnsm</a:t>
            </a:r>
            <a:r>
              <a:rPr lang="en-US" dirty="0"/>
              <a:t>/</a:t>
            </a:r>
            <a:r>
              <a:rPr lang="en-US" dirty="0" err="1"/>
              <a:t>trisul</a:t>
            </a:r>
            <a:r>
              <a:rPr lang="en-US" dirty="0"/>
              <a:t>-scripts/blob/master/</a:t>
            </a:r>
            <a:r>
              <a:rPr lang="en-US" dirty="0" err="1"/>
              <a:t>lua</a:t>
            </a:r>
            <a:r>
              <a:rPr lang="en-US" dirty="0"/>
              <a:t>/</a:t>
            </a:r>
            <a:r>
              <a:rPr lang="en-US" dirty="0" err="1"/>
              <a:t>frontend_scripts</a:t>
            </a:r>
            <a:r>
              <a:rPr lang="en-US" dirty="0"/>
              <a:t>/reassembly/ja3/prints/ja3fingerprint.json</a:t>
            </a:r>
          </a:p>
          <a:p>
            <a:pPr marL="457200" lvl="1" indent="0">
              <a:buNone/>
            </a:pPr>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86A074DE-DDE9-9D48-990D-5F6D87D8929D}"/>
              </a:ext>
            </a:extLst>
          </p:cNvPr>
          <p:cNvGraphicFramePr>
            <a:graphicFrameLocks noGrp="1"/>
          </p:cNvGraphicFramePr>
          <p:nvPr>
            <p:extLst>
              <p:ext uri="{D42A27DB-BD31-4B8C-83A1-F6EECF244321}">
                <p14:modId xmlns:p14="http://schemas.microsoft.com/office/powerpoint/2010/main" val="1793955019"/>
              </p:ext>
            </p:extLst>
          </p:nvPr>
        </p:nvGraphicFramePr>
        <p:xfrm>
          <a:off x="1811013" y="4584267"/>
          <a:ext cx="8768247" cy="1920240"/>
        </p:xfrm>
        <a:graphic>
          <a:graphicData uri="http://schemas.openxmlformats.org/drawingml/2006/table">
            <a:tbl>
              <a:tblPr/>
              <a:tblGrid>
                <a:gridCol w="2922749">
                  <a:extLst>
                    <a:ext uri="{9D8B030D-6E8A-4147-A177-3AD203B41FA5}">
                      <a16:colId xmlns:a16="http://schemas.microsoft.com/office/drawing/2014/main" val="3039421126"/>
                    </a:ext>
                  </a:extLst>
                </a:gridCol>
                <a:gridCol w="2922749">
                  <a:extLst>
                    <a:ext uri="{9D8B030D-6E8A-4147-A177-3AD203B41FA5}">
                      <a16:colId xmlns:a16="http://schemas.microsoft.com/office/drawing/2014/main" val="1940394331"/>
                    </a:ext>
                  </a:extLst>
                </a:gridCol>
                <a:gridCol w="2922749">
                  <a:extLst>
                    <a:ext uri="{9D8B030D-6E8A-4147-A177-3AD203B41FA5}">
                      <a16:colId xmlns:a16="http://schemas.microsoft.com/office/drawing/2014/main" val="1213643428"/>
                    </a:ext>
                  </a:extLst>
                </a:gridCol>
              </a:tblGrid>
              <a:tr h="191265">
                <a:tc>
                  <a:txBody>
                    <a:bodyPr/>
                    <a:lstStyle/>
                    <a:p>
                      <a:pPr algn="ctr"/>
                      <a:r>
                        <a:rPr lang="en-US" b="1">
                          <a:effectLst/>
                        </a:rPr>
                        <a:t>Title</a:t>
                      </a:r>
                      <a:endParaRPr lang="en-US">
                        <a:effectLst/>
                      </a:endParaRPr>
                    </a:p>
                  </a:txBody>
                  <a:tcPr marL="0" marR="0" marT="0" marB="0">
                    <a:lnL>
                      <a:noFill/>
                    </a:lnL>
                    <a:lnR>
                      <a:noFill/>
                    </a:lnR>
                    <a:lnT>
                      <a:noFill/>
                    </a:lnT>
                    <a:lnB>
                      <a:noFill/>
                    </a:lnB>
                  </a:tcPr>
                </a:tc>
                <a:tc>
                  <a:txBody>
                    <a:bodyPr/>
                    <a:lstStyle/>
                    <a:p>
                      <a:pPr algn="ctr"/>
                      <a:r>
                        <a:rPr lang="en-US" b="1">
                          <a:effectLst/>
                        </a:rPr>
                        <a:t>Description</a:t>
                      </a:r>
                      <a:endParaRPr lang="en-US">
                        <a:effectLst/>
                      </a:endParaRPr>
                    </a:p>
                  </a:txBody>
                  <a:tcPr marL="0" marR="0" marT="0" marB="0">
                    <a:lnL>
                      <a:noFill/>
                    </a:lnL>
                    <a:lnR>
                      <a:noFill/>
                    </a:lnR>
                    <a:lnT>
                      <a:noFill/>
                    </a:lnT>
                    <a:lnB>
                      <a:noFill/>
                    </a:lnB>
                  </a:tcPr>
                </a:tc>
                <a:tc>
                  <a:txBody>
                    <a:bodyPr/>
                    <a:lstStyle/>
                    <a:p>
                      <a:pPr algn="ctr"/>
                      <a:r>
                        <a:rPr lang="en-US" b="1">
                          <a:effectLst/>
                        </a:rPr>
                        <a:t>Value</a:t>
                      </a:r>
                      <a:endParaRPr lang="en-US">
                        <a:effectLst/>
                      </a:endParaRPr>
                    </a:p>
                  </a:txBody>
                  <a:tcPr marL="0" marR="0" marT="0" marB="0">
                    <a:lnL>
                      <a:noFill/>
                    </a:lnL>
                    <a:lnR>
                      <a:noFill/>
                    </a:lnR>
                    <a:lnT>
                      <a:noFill/>
                    </a:lnT>
                    <a:lnB>
                      <a:noFill/>
                    </a:lnB>
                  </a:tcPr>
                </a:tc>
                <a:extLst>
                  <a:ext uri="{0D108BD9-81ED-4DB2-BD59-A6C34878D82A}">
                    <a16:rowId xmlns:a16="http://schemas.microsoft.com/office/drawing/2014/main" val="1649967784"/>
                  </a:ext>
                </a:extLst>
              </a:tr>
              <a:tr h="191265">
                <a:tc>
                  <a:txBody>
                    <a:bodyPr/>
                    <a:lstStyle/>
                    <a:p>
                      <a:pPr algn="ctr"/>
                      <a:r>
                        <a:rPr lang="en-US">
                          <a:effectLst/>
                        </a:rPr>
                        <a:t>ja3_version</a:t>
                      </a:r>
                    </a:p>
                  </a:txBody>
                  <a:tcPr marL="0" marR="0" marT="0" marB="0">
                    <a:lnL>
                      <a:noFill/>
                    </a:lnL>
                    <a:lnR>
                      <a:noFill/>
                    </a:lnR>
                    <a:lnT>
                      <a:noFill/>
                    </a:lnT>
                    <a:lnB>
                      <a:noFill/>
                    </a:lnB>
                  </a:tcPr>
                </a:tc>
                <a:tc>
                  <a:txBody>
                    <a:bodyPr/>
                    <a:lstStyle/>
                    <a:p>
                      <a:pPr algn="ctr"/>
                      <a:r>
                        <a:rPr lang="en-US">
                          <a:effectLst/>
                        </a:rPr>
                        <a:t>SSL Version</a:t>
                      </a:r>
                    </a:p>
                  </a:txBody>
                  <a:tcPr marL="0" marR="0" marT="0" marB="0">
                    <a:lnL>
                      <a:noFill/>
                    </a:lnL>
                    <a:lnR>
                      <a:noFill/>
                    </a:lnR>
                    <a:lnT>
                      <a:noFill/>
                    </a:lnT>
                    <a:lnB>
                      <a:noFill/>
                    </a:lnB>
                  </a:tcPr>
                </a:tc>
                <a:tc>
                  <a:txBody>
                    <a:bodyPr/>
                    <a:lstStyle/>
                    <a:p>
                      <a:pPr algn="ctr"/>
                      <a:r>
                        <a:rPr lang="en-US">
                          <a:effectLst/>
                        </a:rPr>
                        <a:t>769</a:t>
                      </a:r>
                    </a:p>
                  </a:txBody>
                  <a:tcPr marL="0" marR="0" marT="0" marB="0">
                    <a:lnL>
                      <a:noFill/>
                    </a:lnL>
                    <a:lnR>
                      <a:noFill/>
                    </a:lnR>
                    <a:lnT>
                      <a:noFill/>
                    </a:lnT>
                    <a:lnB>
                      <a:noFill/>
                    </a:lnB>
                  </a:tcPr>
                </a:tc>
                <a:extLst>
                  <a:ext uri="{0D108BD9-81ED-4DB2-BD59-A6C34878D82A}">
                    <a16:rowId xmlns:a16="http://schemas.microsoft.com/office/drawing/2014/main" val="3626892631"/>
                  </a:ext>
                </a:extLst>
              </a:tr>
              <a:tr h="484082">
                <a:tc>
                  <a:txBody>
                    <a:bodyPr/>
                    <a:lstStyle/>
                    <a:p>
                      <a:pPr algn="ctr"/>
                      <a:r>
                        <a:rPr lang="en-US">
                          <a:effectLst/>
                        </a:rPr>
                        <a:t>ja3_ciphers</a:t>
                      </a:r>
                    </a:p>
                  </a:txBody>
                  <a:tcPr marL="0" marR="0" marT="0" marB="0">
                    <a:lnL>
                      <a:noFill/>
                    </a:lnL>
                    <a:lnR>
                      <a:noFill/>
                    </a:lnR>
                    <a:lnT>
                      <a:noFill/>
                    </a:lnT>
                    <a:lnB>
                      <a:noFill/>
                    </a:lnB>
                  </a:tcPr>
                </a:tc>
                <a:tc>
                  <a:txBody>
                    <a:bodyPr/>
                    <a:lstStyle/>
                    <a:p>
                      <a:pPr algn="ctr"/>
                      <a:r>
                        <a:rPr lang="en-US" dirty="0">
                          <a:effectLst/>
                        </a:rPr>
                        <a:t>SSL Cipher(s)</a:t>
                      </a:r>
                    </a:p>
                  </a:txBody>
                  <a:tcPr marL="0" marR="0" marT="0" marB="0">
                    <a:lnL>
                      <a:noFill/>
                    </a:lnL>
                    <a:lnR>
                      <a:noFill/>
                    </a:lnR>
                    <a:lnT>
                      <a:noFill/>
                    </a:lnT>
                    <a:lnB>
                      <a:noFill/>
                    </a:lnB>
                  </a:tcPr>
                </a:tc>
                <a:tc>
                  <a:txBody>
                    <a:bodyPr/>
                    <a:lstStyle/>
                    <a:p>
                      <a:pPr algn="ctr"/>
                      <a:r>
                        <a:rPr lang="en-US">
                          <a:effectLst/>
                        </a:rPr>
                        <a:t>47-53-5-10-49161-49162-49171-49172-50-56-19-4</a:t>
                      </a:r>
                    </a:p>
                  </a:txBody>
                  <a:tcPr marL="0" marR="0" marT="0" marB="0">
                    <a:lnL>
                      <a:noFill/>
                    </a:lnL>
                    <a:lnR>
                      <a:noFill/>
                    </a:lnR>
                    <a:lnT>
                      <a:noFill/>
                    </a:lnT>
                    <a:lnB>
                      <a:noFill/>
                    </a:lnB>
                  </a:tcPr>
                </a:tc>
                <a:extLst>
                  <a:ext uri="{0D108BD9-81ED-4DB2-BD59-A6C34878D82A}">
                    <a16:rowId xmlns:a16="http://schemas.microsoft.com/office/drawing/2014/main" val="2122632158"/>
                  </a:ext>
                </a:extLst>
              </a:tr>
              <a:tr h="191265">
                <a:tc>
                  <a:txBody>
                    <a:bodyPr/>
                    <a:lstStyle/>
                    <a:p>
                      <a:pPr algn="ctr"/>
                      <a:r>
                        <a:rPr lang="en-US">
                          <a:effectLst/>
                        </a:rPr>
                        <a:t>ja3_extensions</a:t>
                      </a:r>
                    </a:p>
                  </a:txBody>
                  <a:tcPr marL="0" marR="0" marT="0" marB="0">
                    <a:lnL>
                      <a:noFill/>
                    </a:lnL>
                    <a:lnR>
                      <a:noFill/>
                    </a:lnR>
                    <a:lnT>
                      <a:noFill/>
                    </a:lnT>
                    <a:lnB>
                      <a:noFill/>
                    </a:lnB>
                  </a:tcPr>
                </a:tc>
                <a:tc>
                  <a:txBody>
                    <a:bodyPr/>
                    <a:lstStyle/>
                    <a:p>
                      <a:pPr algn="ctr"/>
                      <a:r>
                        <a:rPr lang="en-US">
                          <a:effectLst/>
                        </a:rPr>
                        <a:t>SSL Extension</a:t>
                      </a:r>
                    </a:p>
                  </a:txBody>
                  <a:tcPr marL="0" marR="0" marT="0" marB="0">
                    <a:lnL>
                      <a:noFill/>
                    </a:lnL>
                    <a:lnR>
                      <a:noFill/>
                    </a:lnR>
                    <a:lnT>
                      <a:noFill/>
                    </a:lnT>
                    <a:lnB>
                      <a:noFill/>
                    </a:lnB>
                  </a:tcPr>
                </a:tc>
                <a:tc>
                  <a:txBody>
                    <a:bodyPr/>
                    <a:lstStyle/>
                    <a:p>
                      <a:pPr algn="ctr"/>
                      <a:r>
                        <a:rPr lang="en-US">
                          <a:effectLst/>
                        </a:rPr>
                        <a:t>0-10-11</a:t>
                      </a:r>
                    </a:p>
                  </a:txBody>
                  <a:tcPr marL="0" marR="0" marT="0" marB="0">
                    <a:lnL>
                      <a:noFill/>
                    </a:lnL>
                    <a:lnR>
                      <a:noFill/>
                    </a:lnR>
                    <a:lnT>
                      <a:noFill/>
                    </a:lnT>
                    <a:lnB>
                      <a:noFill/>
                    </a:lnB>
                  </a:tcPr>
                </a:tc>
                <a:extLst>
                  <a:ext uri="{0D108BD9-81ED-4DB2-BD59-A6C34878D82A}">
                    <a16:rowId xmlns:a16="http://schemas.microsoft.com/office/drawing/2014/main" val="2467010852"/>
                  </a:ext>
                </a:extLst>
              </a:tr>
              <a:tr h="191265">
                <a:tc>
                  <a:txBody>
                    <a:bodyPr/>
                    <a:lstStyle/>
                    <a:p>
                      <a:pPr algn="ctr"/>
                      <a:r>
                        <a:rPr lang="en-US">
                          <a:effectLst/>
                        </a:rPr>
                        <a:t>ja3_ec</a:t>
                      </a:r>
                    </a:p>
                  </a:txBody>
                  <a:tcPr marL="0" marR="0" marT="0" marB="0">
                    <a:lnL>
                      <a:noFill/>
                    </a:lnL>
                    <a:lnR>
                      <a:noFill/>
                    </a:lnR>
                    <a:lnT>
                      <a:noFill/>
                    </a:lnT>
                    <a:lnB>
                      <a:noFill/>
                    </a:lnB>
                  </a:tcPr>
                </a:tc>
                <a:tc>
                  <a:txBody>
                    <a:bodyPr/>
                    <a:lstStyle/>
                    <a:p>
                      <a:pPr algn="ctr"/>
                      <a:r>
                        <a:rPr lang="en-US">
                          <a:effectLst/>
                        </a:rPr>
                        <a:t>SSL Elliptic Curve</a:t>
                      </a:r>
                    </a:p>
                  </a:txBody>
                  <a:tcPr marL="0" marR="0" marT="0" marB="0">
                    <a:lnL>
                      <a:noFill/>
                    </a:lnL>
                    <a:lnR>
                      <a:noFill/>
                    </a:lnR>
                    <a:lnT>
                      <a:noFill/>
                    </a:lnT>
                    <a:lnB>
                      <a:noFill/>
                    </a:lnB>
                  </a:tcPr>
                </a:tc>
                <a:tc>
                  <a:txBody>
                    <a:bodyPr/>
                    <a:lstStyle/>
                    <a:p>
                      <a:pPr algn="ctr"/>
                      <a:r>
                        <a:rPr lang="en-US">
                          <a:effectLst/>
                        </a:rPr>
                        <a:t>23-24-25</a:t>
                      </a:r>
                    </a:p>
                  </a:txBody>
                  <a:tcPr marL="0" marR="0" marT="0" marB="0">
                    <a:lnL>
                      <a:noFill/>
                    </a:lnL>
                    <a:lnR>
                      <a:noFill/>
                    </a:lnR>
                    <a:lnT>
                      <a:noFill/>
                    </a:lnT>
                    <a:lnB>
                      <a:noFill/>
                    </a:lnB>
                  </a:tcPr>
                </a:tc>
                <a:extLst>
                  <a:ext uri="{0D108BD9-81ED-4DB2-BD59-A6C34878D82A}">
                    <a16:rowId xmlns:a16="http://schemas.microsoft.com/office/drawing/2014/main" val="3094271718"/>
                  </a:ext>
                </a:extLst>
              </a:tr>
              <a:tr h="243529">
                <a:tc>
                  <a:txBody>
                    <a:bodyPr/>
                    <a:lstStyle/>
                    <a:p>
                      <a:pPr algn="ctr"/>
                      <a:r>
                        <a:rPr lang="en-US">
                          <a:effectLst/>
                        </a:rPr>
                        <a:t>ja3_ec_fmt</a:t>
                      </a:r>
                    </a:p>
                  </a:txBody>
                  <a:tcPr marL="0" marR="0" marT="0" marB="0">
                    <a:lnL>
                      <a:noFill/>
                    </a:lnL>
                    <a:lnR>
                      <a:noFill/>
                    </a:lnR>
                    <a:lnT>
                      <a:noFill/>
                    </a:lnT>
                    <a:lnB>
                      <a:noFill/>
                    </a:lnB>
                  </a:tcPr>
                </a:tc>
                <a:tc>
                  <a:txBody>
                    <a:bodyPr/>
                    <a:lstStyle/>
                    <a:p>
                      <a:pPr algn="ctr"/>
                      <a:r>
                        <a:rPr lang="en-US" dirty="0">
                          <a:effectLst/>
                        </a:rPr>
                        <a:t>SSL Elliptic Curve </a:t>
                      </a:r>
                      <a:r>
                        <a:rPr lang="en-US" dirty="0" err="1">
                          <a:effectLst/>
                        </a:rPr>
                        <a:t>PointFormat</a:t>
                      </a:r>
                      <a:endParaRPr lang="en-US" dirty="0">
                        <a:effectLst/>
                      </a:endParaRPr>
                    </a:p>
                  </a:txBody>
                  <a:tcPr marL="0" marR="0" marT="0" marB="0">
                    <a:lnL>
                      <a:noFill/>
                    </a:lnL>
                    <a:lnR>
                      <a:noFill/>
                    </a:lnR>
                    <a:lnT>
                      <a:noFill/>
                    </a:lnT>
                    <a:lnB>
                      <a:noFill/>
                    </a:lnB>
                  </a:tcPr>
                </a:tc>
                <a:tc>
                  <a:txBody>
                    <a:bodyPr/>
                    <a:lstStyle/>
                    <a:p>
                      <a:pPr algn="ctr"/>
                      <a:r>
                        <a:rPr lang="en-US" dirty="0">
                          <a:effectLst/>
                        </a:rPr>
                        <a:t>0</a:t>
                      </a:r>
                    </a:p>
                  </a:txBody>
                  <a:tcPr marL="0" marR="0" marT="0" marB="0">
                    <a:lnL>
                      <a:noFill/>
                    </a:lnL>
                    <a:lnR>
                      <a:noFill/>
                    </a:lnR>
                    <a:lnT>
                      <a:noFill/>
                    </a:lnT>
                    <a:lnB>
                      <a:noFill/>
                    </a:lnB>
                  </a:tcPr>
                </a:tc>
                <a:extLst>
                  <a:ext uri="{0D108BD9-81ED-4DB2-BD59-A6C34878D82A}">
                    <a16:rowId xmlns:a16="http://schemas.microsoft.com/office/drawing/2014/main" val="1213055152"/>
                  </a:ext>
                </a:extLst>
              </a:tr>
            </a:tbl>
          </a:graphicData>
        </a:graphic>
      </p:graphicFrame>
      <p:sp>
        <p:nvSpPr>
          <p:cNvPr id="5" name="Rectangle 1">
            <a:extLst>
              <a:ext uri="{FF2B5EF4-FFF2-40B4-BE49-F238E27FC236}">
                <a16:creationId xmlns:a16="http://schemas.microsoft.com/office/drawing/2014/main" id="{366753E4-A92F-E049-BF3F-26C201390149}"/>
              </a:ext>
            </a:extLst>
          </p:cNvPr>
          <p:cNvSpPr>
            <a:spLocks noChangeArrowheads="1"/>
          </p:cNvSpPr>
          <p:nvPr/>
        </p:nvSpPr>
        <p:spPr bwMode="auto">
          <a:xfrm>
            <a:off x="5065431" y="-15959225"/>
            <a:ext cx="21866343" cy="13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51353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00AF-4415-0041-B560-ECEF66B17BF4}"/>
              </a:ext>
            </a:extLst>
          </p:cNvPr>
          <p:cNvSpPr>
            <a:spLocks noGrp="1"/>
          </p:cNvSpPr>
          <p:nvPr>
            <p:ph type="title"/>
          </p:nvPr>
        </p:nvSpPr>
        <p:spPr>
          <a:xfrm>
            <a:off x="1141413" y="0"/>
            <a:ext cx="9905998" cy="810228"/>
          </a:xfrm>
        </p:spPr>
        <p:txBody>
          <a:bodyPr/>
          <a:lstStyle/>
          <a:p>
            <a:r>
              <a:rPr lang="en-US" dirty="0"/>
              <a:t>Wrapping UP </a:t>
            </a:r>
          </a:p>
        </p:txBody>
      </p:sp>
      <p:sp>
        <p:nvSpPr>
          <p:cNvPr id="3" name="Content Placeholder 2">
            <a:extLst>
              <a:ext uri="{FF2B5EF4-FFF2-40B4-BE49-F238E27FC236}">
                <a16:creationId xmlns:a16="http://schemas.microsoft.com/office/drawing/2014/main" id="{48CAA699-69C7-F141-9B46-9D33C8BE104A}"/>
              </a:ext>
            </a:extLst>
          </p:cNvPr>
          <p:cNvSpPr>
            <a:spLocks noGrp="1"/>
          </p:cNvSpPr>
          <p:nvPr>
            <p:ph idx="1"/>
          </p:nvPr>
        </p:nvSpPr>
        <p:spPr>
          <a:xfrm>
            <a:off x="921493" y="1115168"/>
            <a:ext cx="9905999" cy="3541714"/>
          </a:xfrm>
        </p:spPr>
        <p:txBody>
          <a:bodyPr>
            <a:normAutofit fontScale="92500" lnSpcReduction="20000"/>
          </a:bodyPr>
          <a:lstStyle/>
          <a:p>
            <a:r>
              <a:rPr lang="en-US" dirty="0"/>
              <a:t>Splunk is a powerful tool </a:t>
            </a:r>
          </a:p>
          <a:p>
            <a:pPr lvl="1"/>
            <a:r>
              <a:rPr lang="en-US" dirty="0"/>
              <a:t>When leveraged with 3</a:t>
            </a:r>
            <a:r>
              <a:rPr lang="en-US" baseline="30000" dirty="0"/>
              <a:t>rd</a:t>
            </a:r>
            <a:r>
              <a:rPr lang="en-US" dirty="0"/>
              <a:t> party and data enrichment Splunk Security Users and Managers can more clearly defend their environment </a:t>
            </a:r>
          </a:p>
          <a:p>
            <a:pPr lvl="1"/>
            <a:r>
              <a:rPr lang="en-US" dirty="0"/>
              <a:t>Integration of Social Media information can provide useful information </a:t>
            </a:r>
          </a:p>
          <a:p>
            <a:pPr lvl="2"/>
            <a:r>
              <a:rPr lang="en-US" dirty="0"/>
              <a:t>Tracking threats, priority events, </a:t>
            </a:r>
            <a:r>
              <a:rPr lang="en-US" dirty="0" err="1"/>
              <a:t>etc</a:t>
            </a:r>
            <a:r>
              <a:rPr lang="en-US" dirty="0"/>
              <a:t> </a:t>
            </a:r>
          </a:p>
          <a:p>
            <a:pPr lvl="2"/>
            <a:r>
              <a:rPr lang="en-US" dirty="0"/>
              <a:t>News and information for situational awareness in the environment </a:t>
            </a:r>
          </a:p>
          <a:p>
            <a:pPr lvl="1"/>
            <a:r>
              <a:rPr lang="en-US" dirty="0"/>
              <a:t>Threat Intelligence comes in many forms that can be useful for Splunk </a:t>
            </a:r>
          </a:p>
          <a:p>
            <a:pPr lvl="1"/>
            <a:r>
              <a:rPr lang="en-US" dirty="0"/>
              <a:t>Leverage and use every component in your environment (Network IDS for example) to better defend the network(s). </a:t>
            </a:r>
          </a:p>
          <a:p>
            <a:pPr lvl="1"/>
            <a:r>
              <a:rPr lang="en-US" dirty="0"/>
              <a:t>Hopefully these demo’s and examples have given ideas to take–a-way for your environment. </a:t>
            </a:r>
          </a:p>
          <a:p>
            <a:pPr marL="457200" lvl="1" indent="0">
              <a:buNone/>
            </a:pPr>
            <a:endParaRPr lang="en-US" dirty="0"/>
          </a:p>
        </p:txBody>
      </p:sp>
    </p:spTree>
    <p:extLst>
      <p:ext uri="{BB962C8B-B14F-4D97-AF65-F5344CB8AC3E}">
        <p14:creationId xmlns:p14="http://schemas.microsoft.com/office/powerpoint/2010/main" val="453306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511C-689B-9942-A5DE-17F2A409AA64}"/>
              </a:ext>
            </a:extLst>
          </p:cNvPr>
          <p:cNvSpPr>
            <a:spLocks noGrp="1"/>
          </p:cNvSpPr>
          <p:nvPr>
            <p:ph type="title"/>
          </p:nvPr>
        </p:nvSpPr>
        <p:spPr>
          <a:xfrm>
            <a:off x="1338184" y="208344"/>
            <a:ext cx="9905998" cy="2849443"/>
          </a:xfrm>
        </p:spPr>
        <p:txBody>
          <a:bodyPr/>
          <a:lstStyle/>
          <a:p>
            <a:r>
              <a:rPr lang="en-US" dirty="0"/>
              <a:t>Thank you</a:t>
            </a:r>
            <a:br>
              <a:rPr lang="en-US" dirty="0"/>
            </a:br>
            <a:br>
              <a:rPr lang="en-US" dirty="0"/>
            </a:br>
            <a:br>
              <a:rPr lang="en-US" dirty="0"/>
            </a:br>
            <a:r>
              <a:rPr lang="en-US" dirty="0"/>
              <a:t>Questions/Comments </a:t>
            </a:r>
          </a:p>
        </p:txBody>
      </p:sp>
      <p:sp>
        <p:nvSpPr>
          <p:cNvPr id="3" name="Content Placeholder 2">
            <a:extLst>
              <a:ext uri="{FF2B5EF4-FFF2-40B4-BE49-F238E27FC236}">
                <a16:creationId xmlns:a16="http://schemas.microsoft.com/office/drawing/2014/main" id="{DACF6EFF-D296-784A-B5A5-2C9BC35567A5}"/>
              </a:ext>
            </a:extLst>
          </p:cNvPr>
          <p:cNvSpPr>
            <a:spLocks noGrp="1"/>
          </p:cNvSpPr>
          <p:nvPr>
            <p:ph idx="1"/>
          </p:nvPr>
        </p:nvSpPr>
        <p:spPr>
          <a:xfrm>
            <a:off x="1338183" y="2724049"/>
            <a:ext cx="9905999" cy="3541714"/>
          </a:xfrm>
        </p:spPr>
        <p:txBody>
          <a:bodyPr/>
          <a:lstStyle/>
          <a:p>
            <a:pPr marL="0" indent="0">
              <a:buNone/>
            </a:pPr>
            <a:endParaRPr lang="en-US" dirty="0"/>
          </a:p>
          <a:p>
            <a:pPr marL="0" indent="0">
              <a:buNone/>
            </a:pPr>
            <a:r>
              <a:rPr lang="en-US" dirty="0"/>
              <a:t> Can’t think of something now? Ask me later </a:t>
            </a:r>
            <a:br>
              <a:rPr lang="en-US" dirty="0"/>
            </a:br>
            <a:r>
              <a:rPr lang="en-US" dirty="0"/>
              <a:t>	Email: </a:t>
            </a:r>
            <a:r>
              <a:rPr lang="en-US" dirty="0" err="1"/>
              <a:t>jake.</a:t>
            </a:r>
            <a:r>
              <a:rPr lang="en-US" err="1"/>
              <a:t>babbin</a:t>
            </a:r>
            <a:r>
              <a:rPr lang="en-US"/>
              <a:t>@copperriveres.com</a:t>
            </a:r>
            <a:endParaRPr lang="en-US" dirty="0"/>
          </a:p>
        </p:txBody>
      </p:sp>
    </p:spTree>
    <p:extLst>
      <p:ext uri="{BB962C8B-B14F-4D97-AF65-F5344CB8AC3E}">
        <p14:creationId xmlns:p14="http://schemas.microsoft.com/office/powerpoint/2010/main" val="403982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6C0A-8F03-FF46-A4BE-94C45221F783}"/>
              </a:ext>
            </a:extLst>
          </p:cNvPr>
          <p:cNvSpPr>
            <a:spLocks noGrp="1"/>
          </p:cNvSpPr>
          <p:nvPr>
            <p:ph type="title"/>
          </p:nvPr>
        </p:nvSpPr>
        <p:spPr>
          <a:xfrm>
            <a:off x="1261156" y="193975"/>
            <a:ext cx="9905998" cy="742196"/>
          </a:xfrm>
        </p:spPr>
        <p:txBody>
          <a:bodyPr/>
          <a:lstStyle/>
          <a:p>
            <a:r>
              <a:rPr lang="en-US" dirty="0"/>
              <a:t>Lessons Learned from “Cat Video” User</a:t>
            </a:r>
          </a:p>
        </p:txBody>
      </p:sp>
      <p:sp>
        <p:nvSpPr>
          <p:cNvPr id="3" name="Content Placeholder 2">
            <a:extLst>
              <a:ext uri="{FF2B5EF4-FFF2-40B4-BE49-F238E27FC236}">
                <a16:creationId xmlns:a16="http://schemas.microsoft.com/office/drawing/2014/main" id="{854D07E3-BF52-B643-8D6B-D484A6FC3B7A}"/>
              </a:ext>
            </a:extLst>
          </p:cNvPr>
          <p:cNvSpPr>
            <a:spLocks noGrp="1"/>
          </p:cNvSpPr>
          <p:nvPr>
            <p:ph idx="1"/>
          </p:nvPr>
        </p:nvSpPr>
        <p:spPr>
          <a:xfrm>
            <a:off x="912812" y="1193573"/>
            <a:ext cx="9905999" cy="5098370"/>
          </a:xfrm>
        </p:spPr>
        <p:txBody>
          <a:bodyPr>
            <a:normAutofit fontScale="92500" lnSpcReduction="20000"/>
          </a:bodyPr>
          <a:lstStyle/>
          <a:p>
            <a:pPr marL="0" indent="0">
              <a:buNone/>
            </a:pPr>
            <a:r>
              <a:rPr lang="en-US" sz="3300" b="1" dirty="0"/>
              <a:t>Bottom line – could have been caught with a single Geo-location lookup in Splunk </a:t>
            </a:r>
          </a:p>
          <a:p>
            <a:r>
              <a:rPr lang="en-US" dirty="0"/>
              <a:t>Control physical access to security devices </a:t>
            </a:r>
          </a:p>
          <a:p>
            <a:pPr lvl="1"/>
            <a:r>
              <a:rPr lang="en-US" dirty="0"/>
              <a:t>Possibly require physical validation/maintenance of devices on some time window (1 year, </a:t>
            </a:r>
            <a:r>
              <a:rPr lang="en-US" dirty="0" err="1"/>
              <a:t>etc</a:t>
            </a:r>
            <a:r>
              <a:rPr lang="en-US" dirty="0"/>
              <a:t>) </a:t>
            </a:r>
          </a:p>
          <a:p>
            <a:r>
              <a:rPr lang="en-US" dirty="0"/>
              <a:t>Setup Geo-location fencing </a:t>
            </a:r>
          </a:p>
          <a:p>
            <a:pPr lvl="1"/>
            <a:r>
              <a:rPr lang="en-US" dirty="0"/>
              <a:t>For remote/home users trace the originating IP for matching </a:t>
            </a:r>
          </a:p>
          <a:p>
            <a:pPr lvl="2"/>
            <a:r>
              <a:rPr lang="en-US" dirty="0"/>
              <a:t>Some ISPs and geo-location data may only put in approximate location </a:t>
            </a:r>
          </a:p>
          <a:p>
            <a:pPr lvl="2"/>
            <a:r>
              <a:rPr lang="en-US" dirty="0"/>
              <a:t>Create and coordinate with HR locations or home sites for remote users </a:t>
            </a:r>
          </a:p>
          <a:p>
            <a:pPr lvl="2"/>
            <a:r>
              <a:rPr lang="en-US" dirty="0"/>
              <a:t>For travel implement a travel tracking system </a:t>
            </a:r>
          </a:p>
          <a:p>
            <a:r>
              <a:rPr lang="en-US" dirty="0"/>
              <a:t>Create asset tracking system </a:t>
            </a:r>
          </a:p>
          <a:p>
            <a:pPr lvl="1"/>
            <a:r>
              <a:rPr lang="en-US" dirty="0"/>
              <a:t>Provides endpoint validation for other security requirements </a:t>
            </a:r>
          </a:p>
          <a:p>
            <a:pPr lvl="2"/>
            <a:r>
              <a:rPr lang="en-US" dirty="0"/>
              <a:t>Current AV levels, security posture, </a:t>
            </a:r>
            <a:r>
              <a:rPr lang="en-US" dirty="0" err="1"/>
              <a:t>etc</a:t>
            </a:r>
            <a:r>
              <a:rPr lang="en-US" dirty="0"/>
              <a:t> prior to allowing VPN access </a:t>
            </a:r>
          </a:p>
          <a:p>
            <a:pPr lvl="1"/>
            <a:endParaRPr lang="en-US" b="1" dirty="0"/>
          </a:p>
          <a:p>
            <a:pPr marL="0" indent="0">
              <a:buNone/>
            </a:pPr>
            <a:endParaRPr lang="en-US" dirty="0"/>
          </a:p>
          <a:p>
            <a:endParaRPr lang="en-US" dirty="0"/>
          </a:p>
        </p:txBody>
      </p:sp>
    </p:spTree>
    <p:extLst>
      <p:ext uri="{BB962C8B-B14F-4D97-AF65-F5344CB8AC3E}">
        <p14:creationId xmlns:p14="http://schemas.microsoft.com/office/powerpoint/2010/main" val="190082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349C-C798-774B-A347-48EC0EBF9747}"/>
              </a:ext>
            </a:extLst>
          </p:cNvPr>
          <p:cNvSpPr>
            <a:spLocks noGrp="1"/>
          </p:cNvSpPr>
          <p:nvPr>
            <p:ph type="title"/>
          </p:nvPr>
        </p:nvSpPr>
        <p:spPr>
          <a:xfrm>
            <a:off x="1162928" y="2404287"/>
            <a:ext cx="9905998" cy="1478570"/>
          </a:xfrm>
        </p:spPr>
        <p:txBody>
          <a:bodyPr/>
          <a:lstStyle/>
          <a:p>
            <a:r>
              <a:rPr lang="en-US" dirty="0"/>
              <a:t>Splunk and Geo-location </a:t>
            </a:r>
          </a:p>
        </p:txBody>
      </p:sp>
    </p:spTree>
    <p:extLst>
      <p:ext uri="{BB962C8B-B14F-4D97-AF65-F5344CB8AC3E}">
        <p14:creationId xmlns:p14="http://schemas.microsoft.com/office/powerpoint/2010/main" val="2949248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0DF2-D29A-A448-B012-84B61E0D93A3}"/>
              </a:ext>
            </a:extLst>
          </p:cNvPr>
          <p:cNvSpPr>
            <a:spLocks noGrp="1"/>
          </p:cNvSpPr>
          <p:nvPr>
            <p:ph type="title"/>
          </p:nvPr>
        </p:nvSpPr>
        <p:spPr/>
        <p:txBody>
          <a:bodyPr/>
          <a:lstStyle/>
          <a:p>
            <a:r>
              <a:rPr lang="en-US" dirty="0"/>
              <a:t>Splunk and Geo-location </a:t>
            </a:r>
          </a:p>
        </p:txBody>
      </p:sp>
      <p:sp>
        <p:nvSpPr>
          <p:cNvPr id="3" name="Content Placeholder 2">
            <a:extLst>
              <a:ext uri="{FF2B5EF4-FFF2-40B4-BE49-F238E27FC236}">
                <a16:creationId xmlns:a16="http://schemas.microsoft.com/office/drawing/2014/main" id="{8FD87C9B-F5C3-1E48-ADF9-1C5593CA0A76}"/>
              </a:ext>
            </a:extLst>
          </p:cNvPr>
          <p:cNvSpPr>
            <a:spLocks noGrp="1"/>
          </p:cNvSpPr>
          <p:nvPr>
            <p:ph idx="1"/>
          </p:nvPr>
        </p:nvSpPr>
        <p:spPr/>
        <p:txBody>
          <a:bodyPr/>
          <a:lstStyle/>
          <a:p>
            <a:r>
              <a:rPr lang="en-US" dirty="0"/>
              <a:t>Crash course into </a:t>
            </a:r>
            <a:r>
              <a:rPr lang="en-US" dirty="0" err="1"/>
              <a:t>Maxmind</a:t>
            </a:r>
            <a:r>
              <a:rPr lang="en-US" dirty="0"/>
              <a:t> </a:t>
            </a:r>
          </a:p>
          <a:p>
            <a:r>
              <a:rPr lang="en-US" dirty="0"/>
              <a:t>Splunk uses </a:t>
            </a:r>
            <a:r>
              <a:rPr lang="en-US" dirty="0" err="1"/>
              <a:t>Maxmind’s</a:t>
            </a:r>
            <a:r>
              <a:rPr lang="en-US" dirty="0"/>
              <a:t> GeoLite2 databases to match IPv4 addresses to physical locations </a:t>
            </a:r>
          </a:p>
          <a:p>
            <a:r>
              <a:rPr lang="en-US" dirty="0"/>
              <a:t>Can be referenced in Splunk searches using an SPL command ‘</a:t>
            </a:r>
            <a:r>
              <a:rPr lang="en-US" dirty="0" err="1"/>
              <a:t>iplocation</a:t>
            </a:r>
            <a:r>
              <a:rPr lang="en-US" dirty="0"/>
              <a:t>’ </a:t>
            </a:r>
          </a:p>
          <a:p>
            <a:pPr lvl="1"/>
            <a:r>
              <a:rPr lang="en-US" dirty="0" err="1"/>
              <a:t>Mysearch</a:t>
            </a:r>
            <a:r>
              <a:rPr lang="en-US" dirty="0"/>
              <a:t> | </a:t>
            </a:r>
            <a:r>
              <a:rPr lang="en-US" dirty="0" err="1"/>
              <a:t>iplocation</a:t>
            </a:r>
            <a:r>
              <a:rPr lang="en-US" dirty="0"/>
              <a:t> &lt;field&gt; </a:t>
            </a:r>
          </a:p>
          <a:p>
            <a:pPr lvl="1"/>
            <a:r>
              <a:rPr lang="en-US" dirty="0"/>
              <a:t>Outputs contain Latitude, Longitude, Country, City, address </a:t>
            </a:r>
          </a:p>
        </p:txBody>
      </p:sp>
    </p:spTree>
    <p:extLst>
      <p:ext uri="{BB962C8B-B14F-4D97-AF65-F5344CB8AC3E}">
        <p14:creationId xmlns:p14="http://schemas.microsoft.com/office/powerpoint/2010/main" val="4085484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C572-9D55-D842-82CA-23EF33621BE8}"/>
              </a:ext>
            </a:extLst>
          </p:cNvPr>
          <p:cNvSpPr>
            <a:spLocks noGrp="1"/>
          </p:cNvSpPr>
          <p:nvPr>
            <p:ph type="title"/>
          </p:nvPr>
        </p:nvSpPr>
        <p:spPr>
          <a:xfrm>
            <a:off x="1141413" y="80636"/>
            <a:ext cx="9905998" cy="1478570"/>
          </a:xfrm>
        </p:spPr>
        <p:txBody>
          <a:bodyPr/>
          <a:lstStyle/>
          <a:p>
            <a:r>
              <a:rPr lang="en-US" dirty="0" err="1"/>
              <a:t>Maxmind</a:t>
            </a:r>
            <a:r>
              <a:rPr lang="en-US" dirty="0"/>
              <a:t> and Splunk </a:t>
            </a:r>
          </a:p>
        </p:txBody>
      </p:sp>
      <p:sp>
        <p:nvSpPr>
          <p:cNvPr id="3" name="Content Placeholder 2">
            <a:extLst>
              <a:ext uri="{FF2B5EF4-FFF2-40B4-BE49-F238E27FC236}">
                <a16:creationId xmlns:a16="http://schemas.microsoft.com/office/drawing/2014/main" id="{F6FA788D-3263-C048-817B-C10EBE6D5F14}"/>
              </a:ext>
            </a:extLst>
          </p:cNvPr>
          <p:cNvSpPr>
            <a:spLocks noGrp="1"/>
          </p:cNvSpPr>
          <p:nvPr>
            <p:ph idx="1"/>
          </p:nvPr>
        </p:nvSpPr>
        <p:spPr>
          <a:xfrm>
            <a:off x="906964" y="1238268"/>
            <a:ext cx="4904386" cy="5227078"/>
          </a:xfrm>
        </p:spPr>
        <p:txBody>
          <a:bodyPr>
            <a:normAutofit fontScale="92500" lnSpcReduction="20000"/>
          </a:bodyPr>
          <a:lstStyle/>
          <a:p>
            <a:pPr marL="0" indent="0">
              <a:buNone/>
            </a:pPr>
            <a:r>
              <a:rPr lang="en-US" dirty="0" err="1"/>
              <a:t>Maxmind</a:t>
            </a:r>
            <a:r>
              <a:rPr lang="en-US" dirty="0"/>
              <a:t> is a company who tracks IPv4 addresses (now also tracks IPv6) </a:t>
            </a:r>
          </a:p>
          <a:p>
            <a:r>
              <a:rPr lang="en-US" dirty="0"/>
              <a:t>Provide geographic coordinate information about the IP address. </a:t>
            </a:r>
          </a:p>
          <a:p>
            <a:r>
              <a:rPr lang="en-US" dirty="0"/>
              <a:t>Data is provided in a 2 formats (GeoIP2Country, GeoIP2City) that are paid allowing for updates and accurate</a:t>
            </a:r>
          </a:p>
          <a:p>
            <a:r>
              <a:rPr lang="en-US" dirty="0"/>
              <a:t>Also available in a Free format (GeoLiteIP2Country). </a:t>
            </a:r>
          </a:p>
          <a:p>
            <a:r>
              <a:rPr lang="en-US" dirty="0"/>
              <a:t>Major differences are in updates and accuracy. </a:t>
            </a:r>
          </a:p>
          <a:p>
            <a:r>
              <a:rPr lang="en-US" dirty="0"/>
              <a:t>Provide API access in a variety of languages </a:t>
            </a:r>
          </a:p>
        </p:txBody>
      </p:sp>
      <p:pic>
        <p:nvPicPr>
          <p:cNvPr id="4" name="Picture 3">
            <a:extLst>
              <a:ext uri="{FF2B5EF4-FFF2-40B4-BE49-F238E27FC236}">
                <a16:creationId xmlns:a16="http://schemas.microsoft.com/office/drawing/2014/main" id="{4DBE5157-AD40-A044-8981-5C0B972F6B80}"/>
              </a:ext>
            </a:extLst>
          </p:cNvPr>
          <p:cNvPicPr>
            <a:picLocks noChangeAspect="1"/>
          </p:cNvPicPr>
          <p:nvPr/>
        </p:nvPicPr>
        <p:blipFill>
          <a:blip r:embed="rId2"/>
          <a:stretch>
            <a:fillRect/>
          </a:stretch>
        </p:blipFill>
        <p:spPr>
          <a:xfrm>
            <a:off x="5927464" y="1238268"/>
            <a:ext cx="5748371" cy="4946632"/>
          </a:xfrm>
          <a:prstGeom prst="rect">
            <a:avLst/>
          </a:prstGeom>
        </p:spPr>
      </p:pic>
    </p:spTree>
    <p:extLst>
      <p:ext uri="{BB962C8B-B14F-4D97-AF65-F5344CB8AC3E}">
        <p14:creationId xmlns:p14="http://schemas.microsoft.com/office/powerpoint/2010/main" val="2234080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26336</TotalTime>
  <Words>2607</Words>
  <Application>Microsoft Macintosh PowerPoint</Application>
  <PresentationFormat>Widescreen</PresentationFormat>
  <Paragraphs>421</Paragraphs>
  <Slides>56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ＭＳ Ｐゴシック</vt:lpstr>
      <vt:lpstr>Arial</vt:lpstr>
      <vt:lpstr>Calibri</vt:lpstr>
      <vt:lpstr>Century Gothic</vt:lpstr>
      <vt:lpstr>Lucida Grande</vt:lpstr>
      <vt:lpstr>Trebuchet MS</vt:lpstr>
      <vt:lpstr>Tw Cen MT</vt:lpstr>
      <vt:lpstr>Wingdings</vt:lpstr>
      <vt:lpstr>Circuit</vt:lpstr>
      <vt:lpstr>Hunting the Bad Guys:  Using OSINT, Social Media &amp; other tools within Splunk</vt:lpstr>
      <vt:lpstr>About Me </vt:lpstr>
      <vt:lpstr>Agenda </vt:lpstr>
      <vt:lpstr>Data Enrichment – why should we care ? </vt:lpstr>
      <vt:lpstr>Tracking user activity  </vt:lpstr>
      <vt:lpstr>Lessons Learned from “Cat Video” User</vt:lpstr>
      <vt:lpstr>Splunk and Geo-location </vt:lpstr>
      <vt:lpstr>Splunk and Geo-location </vt:lpstr>
      <vt:lpstr>Maxmind and Splunk </vt:lpstr>
      <vt:lpstr>IP Geo-Location 101 </vt:lpstr>
      <vt:lpstr>Getting Splunk to update maxmind</vt:lpstr>
      <vt:lpstr>Splunk and updating Maxmind </vt:lpstr>
      <vt:lpstr>PowerPoint Presentation</vt:lpstr>
      <vt:lpstr>Splunk enrichment options</vt:lpstr>
      <vt:lpstr>Splunk enrichment options</vt:lpstr>
      <vt:lpstr>Lookup Definitions – Give that data context</vt:lpstr>
      <vt:lpstr>Easy Win  - Geo-location Mapping </vt:lpstr>
      <vt:lpstr>PowerPoint Presentation</vt:lpstr>
      <vt:lpstr>PowerPoint Presentation</vt:lpstr>
      <vt:lpstr>TOR lookups </vt:lpstr>
      <vt:lpstr>Interacting with External Commands</vt:lpstr>
      <vt:lpstr>How We do this? – Walkthrough </vt:lpstr>
      <vt:lpstr>Demo – Walkthrough </vt:lpstr>
      <vt:lpstr>More Examples –   3rd Party Data</vt:lpstr>
      <vt:lpstr>Examples - 3rd Party Data</vt:lpstr>
      <vt:lpstr>Twitter Data </vt:lpstr>
      <vt:lpstr>Follow that botnet –Marai IOT botnet</vt:lpstr>
      <vt:lpstr>Twitter tracking of Mirai Botnet </vt:lpstr>
      <vt:lpstr>Get that threat Intel </vt:lpstr>
      <vt:lpstr>Another Example –    Record/Follow Twitter Feed </vt:lpstr>
      <vt:lpstr>Social Media Dashboard</vt:lpstr>
      <vt:lpstr>Lazy me – recording and tracking my twitter feed in splunk </vt:lpstr>
      <vt:lpstr>Collect Leaked Information - Pastebin</vt:lpstr>
      <vt:lpstr>Situational Awareness (SITREP)  </vt:lpstr>
      <vt:lpstr>Status and information </vt:lpstr>
      <vt:lpstr>Ingesting RSS data </vt:lpstr>
      <vt:lpstr>DEMO – Clickable External links</vt:lpstr>
      <vt:lpstr>Splunk UI – Making links Clickable</vt:lpstr>
      <vt:lpstr>Geo-spatial Lookups </vt:lpstr>
      <vt:lpstr>SHAPESTER EXAMPLE</vt:lpstr>
      <vt:lpstr>Data Enrichment New ideas </vt:lpstr>
      <vt:lpstr>Data Enrichment New ideas </vt:lpstr>
      <vt:lpstr>Shodan </vt:lpstr>
      <vt:lpstr>Shodan – Google for Open-Source Intelligence </vt:lpstr>
      <vt:lpstr>Shodan Examples</vt:lpstr>
      <vt:lpstr>Shodan Example – Gather list of antminers</vt:lpstr>
      <vt:lpstr>Censys </vt:lpstr>
      <vt:lpstr>Censys – a new search engine for researchers </vt:lpstr>
      <vt:lpstr>Censys Grab SSL certificates that contain antminer </vt:lpstr>
      <vt:lpstr>More fun with Censys and Shodan </vt:lpstr>
      <vt:lpstr>Future Ideas </vt:lpstr>
      <vt:lpstr>Suricata IDS  </vt:lpstr>
      <vt:lpstr>Bro IDS </vt:lpstr>
      <vt:lpstr>Hey There’s a Splunk Blog post about this exact thing! </vt:lpstr>
      <vt:lpstr>Wrapping UP </vt:lpstr>
      <vt:lpstr>Thank you   Questions/Comments </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Splunkers DC User Group</dc:title>
  <dc:creator>Jake Babbin</dc:creator>
  <cp:lastModifiedBy>Jake Babbin</cp:lastModifiedBy>
  <cp:revision>71</cp:revision>
  <dcterms:created xsi:type="dcterms:W3CDTF">2018-02-19T20:45:45Z</dcterms:created>
  <dcterms:modified xsi:type="dcterms:W3CDTF">2018-06-08T21:43:31Z</dcterms:modified>
</cp:coreProperties>
</file>